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57" r:id="rId1"/>
  </p:sldMasterIdLst>
  <p:notesMasterIdLst>
    <p:notesMasterId r:id="rId31"/>
  </p:notesMasterIdLst>
  <p:sldIdLst>
    <p:sldId id="256" r:id="rId2"/>
    <p:sldId id="257" r:id="rId3"/>
    <p:sldId id="258" r:id="rId4"/>
    <p:sldId id="259" r:id="rId5"/>
    <p:sldId id="285" r:id="rId6"/>
    <p:sldId id="286" r:id="rId7"/>
    <p:sldId id="271" r:id="rId8"/>
    <p:sldId id="265" r:id="rId9"/>
    <p:sldId id="288" r:id="rId10"/>
    <p:sldId id="261" r:id="rId11"/>
    <p:sldId id="295" r:id="rId12"/>
    <p:sldId id="292" r:id="rId13"/>
    <p:sldId id="298" r:id="rId14"/>
    <p:sldId id="301" r:id="rId15"/>
    <p:sldId id="289" r:id="rId16"/>
    <p:sldId id="299" r:id="rId17"/>
    <p:sldId id="300" r:id="rId18"/>
    <p:sldId id="262" r:id="rId19"/>
    <p:sldId id="302" r:id="rId20"/>
    <p:sldId id="304" r:id="rId21"/>
    <p:sldId id="306" r:id="rId22"/>
    <p:sldId id="307" r:id="rId23"/>
    <p:sldId id="263" r:id="rId24"/>
    <p:sldId id="296" r:id="rId25"/>
    <p:sldId id="260" r:id="rId26"/>
    <p:sldId id="303" r:id="rId27"/>
    <p:sldId id="287" r:id="rId28"/>
    <p:sldId id="293" r:id="rId29"/>
    <p:sldId id="294" r:id="rId30"/>
  </p:sldIdLst>
  <p:sldSz cx="9144000" cy="5143500" type="screen16x9"/>
  <p:notesSz cx="6858000" cy="9144000"/>
  <p:embeddedFontLst>
    <p:embeddedFont>
      <p:font typeface="Montserrat" pitchFamily="2" charset="77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CDC4"/>
    <a:srgbClr val="D496FF"/>
    <a:srgbClr val="BBAAFF"/>
    <a:srgbClr val="FD6DFF"/>
    <a:srgbClr val="D396FF"/>
    <a:srgbClr val="ACB7FF"/>
    <a:srgbClr val="00EFFF"/>
    <a:srgbClr val="2B01FC"/>
    <a:srgbClr val="00FF7D"/>
    <a:srgbClr val="FF85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D11E95A-CA02-4DD2-B3AE-B5CEAF39A960}">
  <a:tblStyle styleId="{6D11E95A-CA02-4DD2-B3AE-B5CEAF39A96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3378"/>
    <p:restoredTop sz="94519"/>
  </p:normalViewPr>
  <p:slideViewPr>
    <p:cSldViewPr snapToGrid="0" snapToObjects="1">
      <p:cViewPr>
        <p:scale>
          <a:sx n="231" d="100"/>
          <a:sy n="231" d="100"/>
        </p:scale>
        <p:origin x="-550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2.jpeg>
</file>

<file path=ppt/media/image22.tiff>
</file>

<file path=ppt/media/image23.tiff>
</file>

<file path=ppt/media/image24.tiff>
</file>

<file path=ppt/media/image3.jpeg>
</file>

<file path=ppt/media/image30.tiff>
</file>

<file path=ppt/media/image31.tiff>
</file>

<file path=ppt/media/image32.tiff>
</file>

<file path=ppt/media/image33.tiff>
</file>

<file path=ppt/media/image4.jpeg>
</file>

<file path=ppt/media/image42.tiff>
</file>

<file path=ppt/media/image43.tiff>
</file>

<file path=ppt/media/image44.png>
</file>

<file path=ppt/media/image45.tiff>
</file>

<file path=ppt/media/image5.jpeg>
</file>

<file path=ppt/media/image6.jpeg>
</file>

<file path=ppt/media/image7.jpeg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46553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792507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185678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12250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235758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159147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0098083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63881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7228280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6503165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490748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042648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848087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488604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79162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37721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44562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08639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012325" y="2220413"/>
            <a:ext cx="5445900" cy="180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6208125" y="4214588"/>
            <a:ext cx="2250000" cy="10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chemeClr val="accent1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5680600" y="0"/>
            <a:ext cx="34632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685800" y="2897794"/>
            <a:ext cx="4505400" cy="143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6101100" y="2863389"/>
            <a:ext cx="2446500" cy="143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691200" y="1511100"/>
            <a:ext cx="7761600" cy="28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▣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□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/>
          <p:nvPr/>
        </p:nvSpPr>
        <p:spPr>
          <a:xfrm>
            <a:off x="813273" y="1205841"/>
            <a:ext cx="1533600" cy="10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5"/>
          <p:cNvSpPr/>
          <p:nvPr/>
        </p:nvSpPr>
        <p:spPr>
          <a:xfrm>
            <a:off x="0" y="0"/>
            <a:ext cx="1005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/>
          <p:nvPr/>
        </p:nvSpPr>
        <p:spPr>
          <a:xfrm>
            <a:off x="0" y="0"/>
            <a:ext cx="1005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6"/>
          <p:cNvSpPr/>
          <p:nvPr/>
        </p:nvSpPr>
        <p:spPr>
          <a:xfrm>
            <a:off x="813273" y="1205841"/>
            <a:ext cx="1533600" cy="10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body" idx="1"/>
          </p:nvPr>
        </p:nvSpPr>
        <p:spPr>
          <a:xfrm>
            <a:off x="691200" y="1393425"/>
            <a:ext cx="3767400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▣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□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2"/>
          </p:nvPr>
        </p:nvSpPr>
        <p:spPr>
          <a:xfrm>
            <a:off x="4685500" y="1393425"/>
            <a:ext cx="3767400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▣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□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/>
          <p:nvPr/>
        </p:nvSpPr>
        <p:spPr>
          <a:xfrm>
            <a:off x="0" y="0"/>
            <a:ext cx="1005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8"/>
          <p:cNvSpPr/>
          <p:nvPr/>
        </p:nvSpPr>
        <p:spPr>
          <a:xfrm>
            <a:off x="813273" y="1205841"/>
            <a:ext cx="1533600" cy="10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1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0"/>
          <p:cNvSpPr/>
          <p:nvPr/>
        </p:nvSpPr>
        <p:spPr>
          <a:xfrm>
            <a:off x="-4" y="5040225"/>
            <a:ext cx="9144000" cy="103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sldNum" idx="12"/>
          </p:nvPr>
        </p:nvSpPr>
        <p:spPr>
          <a:xfrm>
            <a:off x="4297650" y="477748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>
                <a:solidFill>
                  <a:srgbClr val="FFFFFF"/>
                </a:solidFill>
              </a:defRPr>
            </a:lvl1pPr>
            <a:lvl2pPr lvl="1" algn="ctr">
              <a:buNone/>
              <a:defRPr>
                <a:solidFill>
                  <a:srgbClr val="FFFFFF"/>
                </a:solidFill>
              </a:defRPr>
            </a:lvl2pPr>
            <a:lvl3pPr lvl="2" algn="ctr">
              <a:buNone/>
              <a:defRPr>
                <a:solidFill>
                  <a:srgbClr val="FFFFFF"/>
                </a:solidFill>
              </a:defRPr>
            </a:lvl3pPr>
            <a:lvl4pPr lvl="3" algn="ctr">
              <a:buNone/>
              <a:defRPr>
                <a:solidFill>
                  <a:srgbClr val="FFFFFF"/>
                </a:solidFill>
              </a:defRPr>
            </a:lvl4pPr>
            <a:lvl5pPr lvl="4" algn="ctr">
              <a:buNone/>
              <a:defRPr>
                <a:solidFill>
                  <a:srgbClr val="FFFFFF"/>
                </a:solidFill>
              </a:defRPr>
            </a:lvl5pPr>
            <a:lvl6pPr lvl="5" algn="ctr">
              <a:buNone/>
              <a:defRPr>
                <a:solidFill>
                  <a:srgbClr val="FFFFFF"/>
                </a:solidFill>
              </a:defRPr>
            </a:lvl6pPr>
            <a:lvl7pPr lvl="6" algn="ctr">
              <a:buNone/>
              <a:defRPr>
                <a:solidFill>
                  <a:srgbClr val="FFFFFF"/>
                </a:solidFill>
              </a:defRPr>
            </a:lvl7pPr>
            <a:lvl8pPr lvl="7" algn="ctr">
              <a:buNone/>
              <a:defRPr>
                <a:solidFill>
                  <a:srgbClr val="FFFFFF"/>
                </a:solidFill>
              </a:defRPr>
            </a:lvl8pPr>
            <a:lvl9pPr lvl="8" algn="ctr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>
            <a:off x="0" y="0"/>
            <a:ext cx="27678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165234" y="1146050"/>
            <a:ext cx="4809000" cy="325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SzPts val="3000"/>
              <a:buChar char="▣"/>
              <a:defRPr sz="3000"/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SzPts val="3000"/>
              <a:buChar char="□"/>
              <a:defRPr sz="3000"/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>
            <a:endParaRPr/>
          </a:p>
        </p:txBody>
      </p:sp>
      <p:grpSp>
        <p:nvGrpSpPr>
          <p:cNvPr id="20" name="Google Shape;20;p4"/>
          <p:cNvGrpSpPr/>
          <p:nvPr/>
        </p:nvGrpSpPr>
        <p:grpSpPr>
          <a:xfrm>
            <a:off x="801025" y="1121365"/>
            <a:ext cx="1957200" cy="922385"/>
            <a:chOff x="801025" y="1190353"/>
            <a:chExt cx="1957200" cy="1229847"/>
          </a:xfrm>
        </p:grpSpPr>
        <p:sp>
          <p:nvSpPr>
            <p:cNvPr id="21" name="Google Shape;21;p4"/>
            <p:cNvSpPr txBox="1"/>
            <p:nvPr/>
          </p:nvSpPr>
          <p:spPr>
            <a:xfrm>
              <a:off x="801025" y="1190353"/>
              <a:ext cx="1957200" cy="87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400" b="1">
                  <a:solidFill>
                    <a:schemeClr val="dk1"/>
                  </a:solidFill>
                </a:rPr>
                <a:t>‘’</a:t>
              </a:r>
              <a:endParaRPr sz="9400" b="1">
                <a:solidFill>
                  <a:schemeClr val="dk1"/>
                </a:solidFill>
              </a:endParaRPr>
            </a:p>
          </p:txBody>
        </p:sp>
        <p:sp>
          <p:nvSpPr>
            <p:cNvPr id="22" name="Google Shape;22;p4"/>
            <p:cNvSpPr/>
            <p:nvPr/>
          </p:nvSpPr>
          <p:spPr>
            <a:xfrm>
              <a:off x="1397400" y="1396000"/>
              <a:ext cx="772200" cy="1024200"/>
            </a:xfrm>
            <a:prstGeom prst="rect">
              <a:avLst/>
            </a:prstGeom>
            <a:noFill/>
            <a:ln w="7620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88361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91200" y="1511100"/>
            <a:ext cx="7761600" cy="28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4" r:id="rId5"/>
    <p:sldLayoutId id="2147483656" r:id="rId6"/>
    <p:sldLayoutId id="2147483658" r:id="rId7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4.tiff"/><Relationship Id="rId4" Type="http://schemas.openxmlformats.org/officeDocument/2006/relationships/image" Target="../media/image23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6.emf"/><Relationship Id="rId4" Type="http://schemas.openxmlformats.org/officeDocument/2006/relationships/image" Target="../media/image25.emf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emf"/><Relationship Id="rId3" Type="http://schemas.openxmlformats.org/officeDocument/2006/relationships/image" Target="../media/image23.tiff"/><Relationship Id="rId7" Type="http://schemas.openxmlformats.org/officeDocument/2006/relationships/image" Target="../media/image28.emf"/><Relationship Id="rId12" Type="http://schemas.openxmlformats.org/officeDocument/2006/relationships/image" Target="../media/image33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7.emf"/><Relationship Id="rId11" Type="http://schemas.openxmlformats.org/officeDocument/2006/relationships/image" Target="../media/image32.tiff"/><Relationship Id="rId5" Type="http://schemas.openxmlformats.org/officeDocument/2006/relationships/image" Target="../media/image6.jpeg"/><Relationship Id="rId10" Type="http://schemas.openxmlformats.org/officeDocument/2006/relationships/image" Target="../media/image31.tiff"/><Relationship Id="rId4" Type="http://schemas.openxmlformats.org/officeDocument/2006/relationships/image" Target="../media/image1.jpeg"/><Relationship Id="rId9" Type="http://schemas.openxmlformats.org/officeDocument/2006/relationships/image" Target="../media/image30.tiff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eg"/><Relationship Id="rId3" Type="http://schemas.openxmlformats.org/officeDocument/2006/relationships/image" Target="../media/image34.emf"/><Relationship Id="rId7" Type="http://schemas.openxmlformats.org/officeDocument/2006/relationships/image" Target="../media/image3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.jpeg"/><Relationship Id="rId11" Type="http://schemas.openxmlformats.org/officeDocument/2006/relationships/image" Target="../media/image7.jpeg"/><Relationship Id="rId5" Type="http://schemas.openxmlformats.org/officeDocument/2006/relationships/image" Target="../media/image1.jpeg"/><Relationship Id="rId10" Type="http://schemas.openxmlformats.org/officeDocument/2006/relationships/image" Target="../media/image6.jpeg"/><Relationship Id="rId4" Type="http://schemas.openxmlformats.org/officeDocument/2006/relationships/image" Target="../media/image35.emf"/><Relationship Id="rId9" Type="http://schemas.openxmlformats.org/officeDocument/2006/relationships/image" Target="../media/image5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carnival.com/help-use-presentation-template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www.slidescarnival.com/copyright-and-legal-information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13" Type="http://schemas.openxmlformats.org/officeDocument/2006/relationships/image" Target="../media/image39.emf"/><Relationship Id="rId3" Type="http://schemas.openxmlformats.org/officeDocument/2006/relationships/image" Target="../media/image1.jpeg"/><Relationship Id="rId7" Type="http://schemas.openxmlformats.org/officeDocument/2006/relationships/image" Target="../media/image5.jpeg"/><Relationship Id="rId12" Type="http://schemas.openxmlformats.org/officeDocument/2006/relationships/image" Target="../media/image38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jpeg"/><Relationship Id="rId11" Type="http://schemas.openxmlformats.org/officeDocument/2006/relationships/image" Target="../media/image37.emf"/><Relationship Id="rId5" Type="http://schemas.openxmlformats.org/officeDocument/2006/relationships/image" Target="../media/image3.jpeg"/><Relationship Id="rId10" Type="http://schemas.openxmlformats.org/officeDocument/2006/relationships/image" Target="../media/image36.emf"/><Relationship Id="rId4" Type="http://schemas.openxmlformats.org/officeDocument/2006/relationships/image" Target="../media/image2.jpeg"/><Relationship Id="rId9" Type="http://schemas.openxmlformats.org/officeDocument/2006/relationships/image" Target="../media/image7.jpe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1.jpeg"/><Relationship Id="rId7" Type="http://schemas.openxmlformats.org/officeDocument/2006/relationships/image" Target="../media/image5.jpeg"/><Relationship Id="rId12" Type="http://schemas.openxmlformats.org/officeDocument/2006/relationships/image" Target="../media/image41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jpeg"/><Relationship Id="rId11" Type="http://schemas.openxmlformats.org/officeDocument/2006/relationships/image" Target="../media/image40.emf"/><Relationship Id="rId5" Type="http://schemas.openxmlformats.org/officeDocument/2006/relationships/image" Target="../media/image3.jpeg"/><Relationship Id="rId10" Type="http://schemas.openxmlformats.org/officeDocument/2006/relationships/image" Target="../media/image37.emf"/><Relationship Id="rId4" Type="http://schemas.openxmlformats.org/officeDocument/2006/relationships/image" Target="../media/image2.jpeg"/><Relationship Id="rId9" Type="http://schemas.openxmlformats.org/officeDocument/2006/relationships/image" Target="../media/image7.jpe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tif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tif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6.emf"/><Relationship Id="rId5" Type="http://schemas.openxmlformats.org/officeDocument/2006/relationships/image" Target="../media/image45.tiff"/><Relationship Id="rId4" Type="http://schemas.openxmlformats.org/officeDocument/2006/relationships/image" Target="../media/image44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1.jpe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jpeg"/><Relationship Id="rId9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he-numbers.com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tiff"/><Relationship Id="rId4" Type="http://schemas.openxmlformats.org/officeDocument/2006/relationships/image" Target="../media/image11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ctrTitle"/>
          </p:nvPr>
        </p:nvSpPr>
        <p:spPr>
          <a:xfrm>
            <a:off x="3012325" y="2220413"/>
            <a:ext cx="5445900" cy="180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Predicting film-director ratings</a:t>
            </a:r>
            <a:endParaRPr dirty="0"/>
          </a:p>
        </p:txBody>
      </p:sp>
      <p:sp>
        <p:nvSpPr>
          <p:cNvPr id="3" name="Google Shape;62;p11">
            <a:extLst>
              <a:ext uri="{FF2B5EF4-FFF2-40B4-BE49-F238E27FC236}">
                <a16:creationId xmlns:a16="http://schemas.microsoft.com/office/drawing/2014/main" id="{82D178C7-A4B6-0140-817E-A3C34546E62C}"/>
              </a:ext>
            </a:extLst>
          </p:cNvPr>
          <p:cNvSpPr txBox="1">
            <a:spLocks/>
          </p:cNvSpPr>
          <p:nvPr/>
        </p:nvSpPr>
        <p:spPr>
          <a:xfrm>
            <a:off x="101600" y="-175653"/>
            <a:ext cx="5445900" cy="6243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None/>
              <a:defRPr sz="4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000" b="0" dirty="0"/>
              <a:t>Joshua Banks Mailman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>
            <a:spLocks noGrp="1"/>
          </p:cNvSpPr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 predict ratings:</a:t>
            </a:r>
            <a:endParaRPr dirty="0"/>
          </a:p>
        </p:txBody>
      </p:sp>
      <p:sp>
        <p:nvSpPr>
          <p:cNvPr id="101" name="Google Shape;101;p16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7" name="Google Shape;100;p16">
            <a:extLst>
              <a:ext uri="{FF2B5EF4-FFF2-40B4-BE49-F238E27FC236}">
                <a16:creationId xmlns:a16="http://schemas.microsoft.com/office/drawing/2014/main" id="{1E6FA51E-0C80-5F40-BC7A-C3E5D99BEDA8}"/>
              </a:ext>
            </a:extLst>
          </p:cNvPr>
          <p:cNvSpPr txBox="1">
            <a:spLocks/>
          </p:cNvSpPr>
          <p:nvPr/>
        </p:nvSpPr>
        <p:spPr>
          <a:xfrm>
            <a:off x="878759" y="1331280"/>
            <a:ext cx="7204537" cy="28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76200" indent="0">
              <a:buFont typeface="Montserrat"/>
              <a:buNone/>
            </a:pPr>
            <a:r>
              <a:rPr lang="en-US" sz="1800" b="1" dirty="0"/>
              <a:t>continuous features</a:t>
            </a:r>
            <a:endParaRPr lang="en-US" sz="1800" dirty="0"/>
          </a:p>
          <a:p>
            <a:r>
              <a:rPr lang="en-US" sz="1800" dirty="0"/>
              <a:t>Year released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Duration </a:t>
            </a:r>
            <a:r>
              <a:rPr lang="en-US" sz="1400" dirty="0"/>
              <a:t>(in minutes)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Rating count</a:t>
            </a:r>
            <a:r>
              <a:rPr lang="en-US" sz="1400" dirty="0"/>
              <a:t> (total number of times the film was rated on IMDB)</a:t>
            </a:r>
          </a:p>
          <a:p>
            <a:pPr marL="76200" indent="0">
              <a:buFont typeface="Montserrat"/>
              <a:buNone/>
            </a:pPr>
            <a:endParaRPr lang="en-US" sz="1800" b="1" dirty="0"/>
          </a:p>
          <a:p>
            <a:pPr marL="76200" indent="0">
              <a:buFont typeface="Montserrat"/>
              <a:buNone/>
            </a:pPr>
            <a:r>
              <a:rPr lang="en-US" sz="1800" b="1" dirty="0"/>
              <a:t>categorical features</a:t>
            </a:r>
            <a:endParaRPr lang="en-US" sz="1800" dirty="0"/>
          </a:p>
          <a:p>
            <a:r>
              <a:rPr lang="en-US" sz="1800" dirty="0"/>
              <a:t>TV series vs. theatrical release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Documentary or not</a:t>
            </a:r>
            <a:endParaRPr lang="en-US" sz="1400" dirty="0"/>
          </a:p>
          <a:p>
            <a:pPr>
              <a:spcBef>
                <a:spcPts val="0"/>
              </a:spcBef>
            </a:pPr>
            <a:r>
              <a:rPr lang="en-US" sz="1800" dirty="0"/>
              <a:t>Cinematographer (</a:t>
            </a:r>
            <a:r>
              <a:rPr lang="en-US" sz="1400" dirty="0"/>
              <a:t>excluding those who worked the least number of times with that director)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Cast members </a:t>
            </a:r>
            <a:r>
              <a:rPr lang="en-US" sz="1400" dirty="0"/>
              <a:t>(if appearing in &gt; 3 films)</a:t>
            </a:r>
          </a:p>
          <a:p>
            <a:pPr marL="76200" indent="0">
              <a:spcBef>
                <a:spcPts val="0"/>
              </a:spcBef>
              <a:buFont typeface="Montserrat"/>
              <a:buNone/>
            </a:pPr>
            <a:endParaRPr lang="en-US" sz="1400" dirty="0"/>
          </a:p>
        </p:txBody>
      </p:sp>
      <p:sp>
        <p:nvSpPr>
          <p:cNvPr id="8" name="Google Shape;99;p16">
            <a:extLst>
              <a:ext uri="{FF2B5EF4-FFF2-40B4-BE49-F238E27FC236}">
                <a16:creationId xmlns:a16="http://schemas.microsoft.com/office/drawing/2014/main" id="{8D0567B0-C077-B046-8A7C-82E7733CAD16}"/>
              </a:ext>
            </a:extLst>
          </p:cNvPr>
          <p:cNvSpPr txBox="1">
            <a:spLocks/>
          </p:cNvSpPr>
          <p:nvPr/>
        </p:nvSpPr>
        <p:spPr>
          <a:xfrm>
            <a:off x="4828032" y="426720"/>
            <a:ext cx="449884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/>
              <a:t>Linear Regression</a:t>
            </a:r>
            <a:r>
              <a:rPr lang="en-US" sz="1400" b="0" dirty="0"/>
              <a:t> </a:t>
            </a:r>
          </a:p>
          <a:p>
            <a:r>
              <a:rPr lang="en-US" sz="1400" b="0" dirty="0"/>
              <a:t>with train-test split to enable cross-validation 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B3B9E0-1808-B149-BBF1-2BEC6CEC99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2972" y="1317171"/>
            <a:ext cx="1823981" cy="9819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DC3123-6331-9C4F-B52B-8CE4B63300A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9C876BB-A7B0-6A4E-85ED-03199285E6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4226" y="119417"/>
            <a:ext cx="2996119" cy="159877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39ABF12-D7EC-3A42-82B3-2FDAE1C0A4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4226" y="3381457"/>
            <a:ext cx="2973961" cy="158694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D10B240-AEAB-5945-96B1-9986EF6865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4226" y="1726751"/>
            <a:ext cx="2983690" cy="1592137"/>
          </a:xfrm>
          <a:prstGeom prst="rect">
            <a:avLst/>
          </a:prstGeom>
        </p:spPr>
      </p:pic>
      <p:sp>
        <p:nvSpPr>
          <p:cNvPr id="6" name="Google Shape;99;p16">
            <a:extLst>
              <a:ext uri="{FF2B5EF4-FFF2-40B4-BE49-F238E27FC236}">
                <a16:creationId xmlns:a16="http://schemas.microsoft.com/office/drawing/2014/main" id="{A6CB89B8-93ED-C54C-B711-340CDCB4B76F}"/>
              </a:ext>
            </a:extLst>
          </p:cNvPr>
          <p:cNvSpPr txBox="1">
            <a:spLocks/>
          </p:cNvSpPr>
          <p:nvPr/>
        </p:nvSpPr>
        <p:spPr>
          <a:xfrm>
            <a:off x="6128427" y="-389106"/>
            <a:ext cx="2625932" cy="2765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"/>
              <a:buNone/>
              <a:defRPr sz="4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800" dirty="0">
                <a:solidFill>
                  <a:srgbClr val="92D050"/>
                </a:solidFill>
              </a:rPr>
              <a:t>Alfred Hitchcock and other directors, use a particular cinematographer during a particular phase of their career</a:t>
            </a:r>
          </a:p>
        </p:txBody>
      </p:sp>
      <p:sp>
        <p:nvSpPr>
          <p:cNvPr id="7" name="Google Shape;99;p16">
            <a:extLst>
              <a:ext uri="{FF2B5EF4-FFF2-40B4-BE49-F238E27FC236}">
                <a16:creationId xmlns:a16="http://schemas.microsoft.com/office/drawing/2014/main" id="{46EE8F0D-358B-D74E-86A1-208A870600C9}"/>
              </a:ext>
            </a:extLst>
          </p:cNvPr>
          <p:cNvSpPr txBox="1">
            <a:spLocks/>
          </p:cNvSpPr>
          <p:nvPr/>
        </p:nvSpPr>
        <p:spPr>
          <a:xfrm>
            <a:off x="6128427" y="1847036"/>
            <a:ext cx="2625932" cy="2765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"/>
              <a:buNone/>
              <a:defRPr sz="4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800" dirty="0">
                <a:solidFill>
                  <a:schemeClr val="tx1"/>
                </a:solidFill>
              </a:rPr>
              <a:t>Therefore </a:t>
            </a:r>
            <a:r>
              <a:rPr lang="en-US" sz="1800" i="1" dirty="0">
                <a:solidFill>
                  <a:schemeClr val="tx1"/>
                </a:solidFill>
              </a:rPr>
              <a:t>cinematographer</a:t>
            </a:r>
            <a:r>
              <a:rPr lang="en-US" sz="1800" dirty="0">
                <a:solidFill>
                  <a:schemeClr val="tx1"/>
                </a:solidFill>
              </a:rPr>
              <a:t> somewhat serves as a proxy for the time variable in years</a:t>
            </a:r>
          </a:p>
        </p:txBody>
      </p:sp>
      <p:sp>
        <p:nvSpPr>
          <p:cNvPr id="8" name="Google Shape;99;p16">
            <a:extLst>
              <a:ext uri="{FF2B5EF4-FFF2-40B4-BE49-F238E27FC236}">
                <a16:creationId xmlns:a16="http://schemas.microsoft.com/office/drawing/2014/main" id="{E888FBBB-A75C-EE41-8A7D-A34EAC58096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2625932" cy="583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"/>
              <a:buNone/>
              <a:defRPr sz="4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200" dirty="0">
                <a:solidFill>
                  <a:schemeClr val="bg1"/>
                </a:solidFill>
              </a:rPr>
              <a:t>Three of Hitchcock’s cinematographers</a:t>
            </a:r>
          </a:p>
        </p:txBody>
      </p:sp>
      <p:sp>
        <p:nvSpPr>
          <p:cNvPr id="9" name="Google Shape;99;p16">
            <a:extLst>
              <a:ext uri="{FF2B5EF4-FFF2-40B4-BE49-F238E27FC236}">
                <a16:creationId xmlns:a16="http://schemas.microsoft.com/office/drawing/2014/main" id="{B4D442EB-592F-2F48-9A7F-C019C18DD119}"/>
              </a:ext>
            </a:extLst>
          </p:cNvPr>
          <p:cNvSpPr txBox="1">
            <a:spLocks/>
          </p:cNvSpPr>
          <p:nvPr/>
        </p:nvSpPr>
        <p:spPr>
          <a:xfrm>
            <a:off x="0" y="590548"/>
            <a:ext cx="2625932" cy="583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"/>
              <a:buNone/>
              <a:defRPr sz="4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000" dirty="0">
                <a:solidFill>
                  <a:srgbClr val="FF0000"/>
                </a:solidFill>
              </a:rPr>
              <a:t>Jack E. Cox </a:t>
            </a:r>
          </a:p>
          <a:p>
            <a:pPr algn="l"/>
            <a:r>
              <a:rPr lang="en-US" sz="1000" b="0" dirty="0">
                <a:solidFill>
                  <a:srgbClr val="FF0000"/>
                </a:solidFill>
              </a:rPr>
              <a:t>(1920-30s)</a:t>
            </a:r>
          </a:p>
        </p:txBody>
      </p:sp>
      <p:sp>
        <p:nvSpPr>
          <p:cNvPr id="10" name="Google Shape;99;p16">
            <a:extLst>
              <a:ext uri="{FF2B5EF4-FFF2-40B4-BE49-F238E27FC236}">
                <a16:creationId xmlns:a16="http://schemas.microsoft.com/office/drawing/2014/main" id="{135B21F7-DDF7-3141-8987-33077F06FEA2}"/>
              </a:ext>
            </a:extLst>
          </p:cNvPr>
          <p:cNvSpPr txBox="1">
            <a:spLocks/>
          </p:cNvSpPr>
          <p:nvPr/>
        </p:nvSpPr>
        <p:spPr>
          <a:xfrm>
            <a:off x="0" y="2138433"/>
            <a:ext cx="2625932" cy="583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"/>
              <a:buNone/>
              <a:defRPr sz="4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000" dirty="0">
                <a:solidFill>
                  <a:srgbClr val="FF0000"/>
                </a:solidFill>
              </a:rPr>
              <a:t>Bernard Knowles </a:t>
            </a:r>
          </a:p>
          <a:p>
            <a:pPr algn="l"/>
            <a:r>
              <a:rPr lang="en-US" sz="1000" b="0" dirty="0">
                <a:solidFill>
                  <a:srgbClr val="FF0000"/>
                </a:solidFill>
              </a:rPr>
              <a:t>(late 1930s)</a:t>
            </a:r>
          </a:p>
        </p:txBody>
      </p:sp>
      <p:sp>
        <p:nvSpPr>
          <p:cNvPr id="11" name="Google Shape;99;p16">
            <a:extLst>
              <a:ext uri="{FF2B5EF4-FFF2-40B4-BE49-F238E27FC236}">
                <a16:creationId xmlns:a16="http://schemas.microsoft.com/office/drawing/2014/main" id="{F5ACD71E-6391-2843-9C0E-29CA4AA6DF03}"/>
              </a:ext>
            </a:extLst>
          </p:cNvPr>
          <p:cNvSpPr txBox="1">
            <a:spLocks/>
          </p:cNvSpPr>
          <p:nvPr/>
        </p:nvSpPr>
        <p:spPr>
          <a:xfrm>
            <a:off x="0" y="3790950"/>
            <a:ext cx="2625932" cy="583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"/>
              <a:buNone/>
              <a:defRPr sz="4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000" dirty="0">
                <a:solidFill>
                  <a:srgbClr val="FF0000"/>
                </a:solidFill>
              </a:rPr>
              <a:t>Robert Burks</a:t>
            </a:r>
          </a:p>
          <a:p>
            <a:pPr algn="l"/>
            <a:r>
              <a:rPr lang="en-US" sz="1000" b="0" dirty="0">
                <a:solidFill>
                  <a:srgbClr val="FF0000"/>
                </a:solidFill>
              </a:rPr>
              <a:t>(1950s-60s)</a:t>
            </a:r>
          </a:p>
        </p:txBody>
      </p:sp>
    </p:spTree>
    <p:extLst>
      <p:ext uri="{BB962C8B-B14F-4D97-AF65-F5344CB8AC3E}">
        <p14:creationId xmlns:p14="http://schemas.microsoft.com/office/powerpoint/2010/main" val="1768854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4DBB8B4-7658-4643-B54B-CC56E53EF8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5886" y="1173722"/>
            <a:ext cx="6628381" cy="380436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359024D-FB72-454A-AE64-0C9EC6270716}"/>
              </a:ext>
            </a:extLst>
          </p:cNvPr>
          <p:cNvSpPr txBox="1"/>
          <p:nvPr/>
        </p:nvSpPr>
        <p:spPr>
          <a:xfrm>
            <a:off x="6466114" y="1447800"/>
            <a:ext cx="498855" cy="307777"/>
          </a:xfrm>
          <a:prstGeom prst="rect">
            <a:avLst/>
          </a:prstGeom>
          <a:solidFill>
            <a:schemeClr val="lt1"/>
          </a:solidFill>
        </p:spPr>
        <p:txBody>
          <a:bodyPr wrap="none" rtlCol="0">
            <a:spAutoFit/>
          </a:bodyPr>
          <a:lstStyle/>
          <a:p>
            <a:r>
              <a:rPr lang="en-US" i="1" dirty="0">
                <a:latin typeface="Times" pitchFamily="2" charset="0"/>
              </a:rPr>
              <a:t>0.21</a:t>
            </a:r>
          </a:p>
        </p:txBody>
      </p:sp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E6E3D53-BE8C-6F42-8C15-CD12541FD167}"/>
              </a:ext>
            </a:extLst>
          </p:cNvPr>
          <p:cNvSpPr/>
          <p:nvPr/>
        </p:nvSpPr>
        <p:spPr>
          <a:xfrm>
            <a:off x="2623457" y="1398436"/>
            <a:ext cx="7392080" cy="3980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1C87291-D0D3-B440-A7A8-3DCE5D653707}"/>
              </a:ext>
            </a:extLst>
          </p:cNvPr>
          <p:cNvSpPr/>
          <p:nvPr/>
        </p:nvSpPr>
        <p:spPr>
          <a:xfrm>
            <a:off x="2498271" y="1782306"/>
            <a:ext cx="8345942" cy="3898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0F6F5E7-9627-6C4B-9838-32A9E76B972A}"/>
              </a:ext>
            </a:extLst>
          </p:cNvPr>
          <p:cNvSpPr/>
          <p:nvPr/>
        </p:nvSpPr>
        <p:spPr>
          <a:xfrm>
            <a:off x="2498271" y="2157990"/>
            <a:ext cx="8174492" cy="3729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3504515-1168-A947-B6B3-35CD9A894211}"/>
              </a:ext>
            </a:extLst>
          </p:cNvPr>
          <p:cNvSpPr/>
          <p:nvPr/>
        </p:nvSpPr>
        <p:spPr>
          <a:xfrm>
            <a:off x="2498270" y="2517059"/>
            <a:ext cx="7960179" cy="4135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2E97067-670A-7144-92EF-F6E203954F4A}"/>
              </a:ext>
            </a:extLst>
          </p:cNvPr>
          <p:cNvSpPr/>
          <p:nvPr/>
        </p:nvSpPr>
        <p:spPr>
          <a:xfrm>
            <a:off x="2498270" y="2923534"/>
            <a:ext cx="7373863" cy="3756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C9B8AF7-14FA-F640-870A-0F1DD2B675D4}"/>
              </a:ext>
            </a:extLst>
          </p:cNvPr>
          <p:cNvSpPr/>
          <p:nvPr/>
        </p:nvSpPr>
        <p:spPr>
          <a:xfrm>
            <a:off x="2498270" y="3292128"/>
            <a:ext cx="7924197" cy="4040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5A5CBED-E598-6E49-A57A-FF610D0127E6}"/>
              </a:ext>
            </a:extLst>
          </p:cNvPr>
          <p:cNvSpPr/>
          <p:nvPr/>
        </p:nvSpPr>
        <p:spPr>
          <a:xfrm>
            <a:off x="2498271" y="3684200"/>
            <a:ext cx="7170662" cy="3774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A4A5673-C508-7C42-9C25-7F5A3E79BC71}"/>
              </a:ext>
            </a:extLst>
          </p:cNvPr>
          <p:cNvSpPr/>
          <p:nvPr/>
        </p:nvSpPr>
        <p:spPr>
          <a:xfrm>
            <a:off x="2675467" y="4061964"/>
            <a:ext cx="6866466" cy="5231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78C9482-43BC-A74F-889C-62A546A7C06E}"/>
              </a:ext>
            </a:extLst>
          </p:cNvPr>
          <p:cNvSpPr/>
          <p:nvPr/>
        </p:nvSpPr>
        <p:spPr>
          <a:xfrm>
            <a:off x="2498270" y="4583528"/>
            <a:ext cx="8031617" cy="5231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3649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36A4A5B-6798-BF4F-8143-5E0993A72BC6}"/>
              </a:ext>
            </a:extLst>
          </p:cNvPr>
          <p:cNvSpPr/>
          <p:nvPr/>
        </p:nvSpPr>
        <p:spPr>
          <a:xfrm>
            <a:off x="2424990" y="4970403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943E668-1726-E243-B54E-2A0E8C4C9C87}"/>
              </a:ext>
            </a:extLst>
          </p:cNvPr>
          <p:cNvSpPr/>
          <p:nvPr/>
        </p:nvSpPr>
        <p:spPr>
          <a:xfrm>
            <a:off x="2451776" y="1001256"/>
            <a:ext cx="818366" cy="3980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A0A057C-F320-424E-BDA3-770E584EB489}"/>
              </a:ext>
            </a:extLst>
          </p:cNvPr>
          <p:cNvSpPr/>
          <p:nvPr/>
        </p:nvSpPr>
        <p:spPr>
          <a:xfrm>
            <a:off x="2498270" y="1001256"/>
            <a:ext cx="7517267" cy="3980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8218EEA-36E2-4942-8A58-BB9AB1E62484}"/>
              </a:ext>
            </a:extLst>
          </p:cNvPr>
          <p:cNvSpPr/>
          <p:nvPr/>
        </p:nvSpPr>
        <p:spPr>
          <a:xfrm>
            <a:off x="3225800" y="4038600"/>
            <a:ext cx="177799" cy="203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70" name="Google Shape;170;p23"/>
          <p:cNvGraphicFramePr/>
          <p:nvPr>
            <p:extLst>
              <p:ext uri="{D42A27DB-BD31-4B8C-83A1-F6EECF244321}">
                <p14:modId xmlns:p14="http://schemas.microsoft.com/office/powerpoint/2010/main" val="980345094"/>
              </p:ext>
            </p:extLst>
          </p:nvPr>
        </p:nvGraphicFramePr>
        <p:xfrm>
          <a:off x="602043" y="-2357461"/>
          <a:ext cx="7470400" cy="2000724"/>
        </p:xfrm>
        <a:graphic>
          <a:graphicData uri="http://schemas.openxmlformats.org/drawingml/2006/table">
            <a:tbl>
              <a:tblPr>
                <a:noFill/>
                <a:tableStyleId>{6D11E95A-CA02-4DD2-B3AE-B5CEAF39A960}</a:tableStyleId>
              </a:tblPr>
              <a:tblGrid>
                <a:gridCol w="186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Yellow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Blue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0684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Orange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24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16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Google Shape;119;p18">
            <a:extLst>
              <a:ext uri="{FF2B5EF4-FFF2-40B4-BE49-F238E27FC236}">
                <a16:creationId xmlns:a16="http://schemas.microsoft.com/office/drawing/2014/main" id="{B52DF2E1-12E8-354C-8B33-3EC78B6E18A9}"/>
              </a:ext>
            </a:extLst>
          </p:cNvPr>
          <p:cNvSpPr txBox="1">
            <a:spLocks/>
          </p:cNvSpPr>
          <p:nvPr/>
        </p:nvSpPr>
        <p:spPr>
          <a:xfrm>
            <a:off x="732911" y="1393261"/>
            <a:ext cx="1554060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R</a:t>
            </a:r>
            <a:r>
              <a:rPr lang="en-US" b="1" baseline="30000" dirty="0"/>
              <a:t>2</a:t>
            </a:r>
            <a:r>
              <a:rPr lang="en-US" b="1" dirty="0"/>
              <a:t> values </a:t>
            </a:r>
          </a:p>
          <a:p>
            <a:pPr>
              <a:spcBef>
                <a:spcPts val="600"/>
              </a:spcBef>
            </a:pPr>
            <a:r>
              <a:rPr lang="en-US" dirty="0"/>
              <a:t>on test-set after training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B2CBDC2-BB10-5847-B2E7-8BA7B16124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5065" y="5143500"/>
            <a:ext cx="510117" cy="29149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CB9A96D-15E1-D348-922E-F35EEFF905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96514" y="-357415"/>
            <a:ext cx="406400" cy="24130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0B716872-95FB-CE47-BA68-7FE7FC53CEEC}"/>
              </a:ext>
            </a:extLst>
          </p:cNvPr>
          <p:cNvSpPr txBox="1"/>
          <p:nvPr/>
        </p:nvSpPr>
        <p:spPr>
          <a:xfrm>
            <a:off x="39326" y="4955456"/>
            <a:ext cx="528975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* Including two additional Allen films excluded for their genre and duration yielded slightly different results</a:t>
            </a:r>
          </a:p>
        </p:txBody>
      </p:sp>
    </p:spTree>
    <p:extLst>
      <p:ext uri="{BB962C8B-B14F-4D97-AF65-F5344CB8AC3E}">
        <p14:creationId xmlns:p14="http://schemas.microsoft.com/office/powerpoint/2010/main" val="1721476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0" grpId="0" animBg="1"/>
      <p:bldP spid="11" grpId="0" animBg="1"/>
      <p:bldP spid="12" grpId="0" animBg="1"/>
      <p:bldP spid="13" grpId="0" animBg="1"/>
      <p:bldP spid="23" grpId="0" animBg="1"/>
      <p:bldP spid="1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CC5F8E2-AF13-7543-B3C7-D59AB5B52B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1081" y="1352355"/>
            <a:ext cx="6161140" cy="3682993"/>
          </a:xfrm>
          <a:prstGeom prst="rect">
            <a:avLst/>
          </a:prstGeom>
        </p:spPr>
      </p:pic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3649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70" name="Google Shape;170;p23"/>
          <p:cNvGraphicFramePr/>
          <p:nvPr>
            <p:extLst/>
          </p:nvPr>
        </p:nvGraphicFramePr>
        <p:xfrm>
          <a:off x="602043" y="-2357461"/>
          <a:ext cx="7470400" cy="2000724"/>
        </p:xfrm>
        <a:graphic>
          <a:graphicData uri="http://schemas.openxmlformats.org/drawingml/2006/table">
            <a:tbl>
              <a:tblPr>
                <a:noFill/>
                <a:tableStyleId>{6D11E95A-CA02-4DD2-B3AE-B5CEAF39A960}</a:tableStyleId>
              </a:tblPr>
              <a:tblGrid>
                <a:gridCol w="186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Yellow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Blue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0684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Orange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24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16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Google Shape;119;p18">
            <a:extLst>
              <a:ext uri="{FF2B5EF4-FFF2-40B4-BE49-F238E27FC236}">
                <a16:creationId xmlns:a16="http://schemas.microsoft.com/office/drawing/2014/main" id="{B52DF2E1-12E8-354C-8B33-3EC78B6E18A9}"/>
              </a:ext>
            </a:extLst>
          </p:cNvPr>
          <p:cNvSpPr txBox="1">
            <a:spLocks/>
          </p:cNvSpPr>
          <p:nvPr/>
        </p:nvSpPr>
        <p:spPr>
          <a:xfrm>
            <a:off x="732911" y="1393261"/>
            <a:ext cx="1554060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R</a:t>
            </a:r>
            <a:r>
              <a:rPr lang="en-US" b="1" baseline="30000" dirty="0"/>
              <a:t>2</a:t>
            </a:r>
            <a:r>
              <a:rPr lang="en-US" b="1" dirty="0"/>
              <a:t> values </a:t>
            </a:r>
          </a:p>
          <a:p>
            <a:pPr>
              <a:spcBef>
                <a:spcPts val="600"/>
              </a:spcBef>
            </a:pPr>
            <a:r>
              <a:rPr lang="en-US" dirty="0"/>
              <a:t>on test-set after training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B2CBDC2-BB10-5847-B2E7-8BA7B16124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5065" y="5143500"/>
            <a:ext cx="510117" cy="29149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CB9A96D-15E1-D348-922E-F35EEFF905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96514" y="-357415"/>
            <a:ext cx="406400" cy="2413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0FAF6A65-966F-0340-9CAF-408CF4DCC21C}"/>
              </a:ext>
            </a:extLst>
          </p:cNvPr>
          <p:cNvSpPr txBox="1"/>
          <p:nvPr/>
        </p:nvSpPr>
        <p:spPr>
          <a:xfrm>
            <a:off x="39326" y="4955456"/>
            <a:ext cx="528975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* Including two additional Allen films excluded for their genre and duration yielded slightly different results</a:t>
            </a:r>
          </a:p>
        </p:txBody>
      </p:sp>
    </p:spTree>
    <p:extLst>
      <p:ext uri="{BB962C8B-B14F-4D97-AF65-F5344CB8AC3E}">
        <p14:creationId xmlns:p14="http://schemas.microsoft.com/office/powerpoint/2010/main" val="33638774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D07A8936-7CE6-5447-8CA5-88B5B086BC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1081" y="1352355"/>
            <a:ext cx="6161140" cy="3682993"/>
          </a:xfrm>
          <a:prstGeom prst="rect">
            <a:avLst/>
          </a:prstGeom>
        </p:spPr>
      </p:pic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1156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36A4A5B-6798-BF4F-8143-5E0993A72BC6}"/>
              </a:ext>
            </a:extLst>
          </p:cNvPr>
          <p:cNvSpPr/>
          <p:nvPr/>
        </p:nvSpPr>
        <p:spPr>
          <a:xfrm>
            <a:off x="2424990" y="4967910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70" name="Google Shape;170;p23"/>
          <p:cNvGraphicFramePr/>
          <p:nvPr>
            <p:extLst/>
          </p:nvPr>
        </p:nvGraphicFramePr>
        <p:xfrm>
          <a:off x="602043" y="-2359954"/>
          <a:ext cx="7470400" cy="2000724"/>
        </p:xfrm>
        <a:graphic>
          <a:graphicData uri="http://schemas.openxmlformats.org/drawingml/2006/table">
            <a:tbl>
              <a:tblPr>
                <a:noFill/>
                <a:tableStyleId>{6D11E95A-CA02-4DD2-B3AE-B5CEAF39A960}</a:tableStyleId>
              </a:tblPr>
              <a:tblGrid>
                <a:gridCol w="186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Yellow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Blue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0684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Orange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24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16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7" name="Right Arrow 36">
            <a:extLst>
              <a:ext uri="{FF2B5EF4-FFF2-40B4-BE49-F238E27FC236}">
                <a16:creationId xmlns:a16="http://schemas.microsoft.com/office/drawing/2014/main" id="{8C9E665E-80B2-D945-AF1D-7934CBEFFE76}"/>
              </a:ext>
            </a:extLst>
          </p:cNvPr>
          <p:cNvSpPr/>
          <p:nvPr/>
        </p:nvSpPr>
        <p:spPr>
          <a:xfrm rot="2640000">
            <a:off x="1692098" y="1712272"/>
            <a:ext cx="1051567" cy="465465"/>
          </a:xfrm>
          <a:prstGeom prst="rightArrow">
            <a:avLst>
              <a:gd name="adj1" fmla="val 50000"/>
              <a:gd name="adj2" fmla="val 52075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Arrow 45">
            <a:extLst>
              <a:ext uri="{FF2B5EF4-FFF2-40B4-BE49-F238E27FC236}">
                <a16:creationId xmlns:a16="http://schemas.microsoft.com/office/drawing/2014/main" id="{32F2DECC-95F6-BD49-B14D-E3E5445CA929}"/>
              </a:ext>
            </a:extLst>
          </p:cNvPr>
          <p:cNvSpPr/>
          <p:nvPr/>
        </p:nvSpPr>
        <p:spPr>
          <a:xfrm rot="8160000">
            <a:off x="2063051" y="2373153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ight Arrow 48">
            <a:extLst>
              <a:ext uri="{FF2B5EF4-FFF2-40B4-BE49-F238E27FC236}">
                <a16:creationId xmlns:a16="http://schemas.microsoft.com/office/drawing/2014/main" id="{89BB052E-63A9-D643-AF11-AFC8604456FD}"/>
              </a:ext>
            </a:extLst>
          </p:cNvPr>
          <p:cNvSpPr/>
          <p:nvPr/>
        </p:nvSpPr>
        <p:spPr>
          <a:xfrm rot="5400000">
            <a:off x="2084033" y="2753257"/>
            <a:ext cx="357052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Google Shape;119;p18">
            <a:extLst>
              <a:ext uri="{FF2B5EF4-FFF2-40B4-BE49-F238E27FC236}">
                <a16:creationId xmlns:a16="http://schemas.microsoft.com/office/drawing/2014/main" id="{A3E841F5-EF22-C145-8883-1D30D2821F38}"/>
              </a:ext>
            </a:extLst>
          </p:cNvPr>
          <p:cNvSpPr txBox="1">
            <a:spLocks/>
          </p:cNvSpPr>
          <p:nvPr/>
        </p:nvSpPr>
        <p:spPr>
          <a:xfrm rot="2640000">
            <a:off x="1565901" y="1637211"/>
            <a:ext cx="1081986" cy="7701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000" dirty="0">
                <a:solidFill>
                  <a:srgbClr val="4ECDC4"/>
                </a:solidFill>
              </a:rPr>
              <a:t>fewer features</a:t>
            </a:r>
          </a:p>
        </p:txBody>
      </p:sp>
      <p:sp>
        <p:nvSpPr>
          <p:cNvPr id="54" name="Google Shape;119;p18">
            <a:extLst>
              <a:ext uri="{FF2B5EF4-FFF2-40B4-BE49-F238E27FC236}">
                <a16:creationId xmlns:a16="http://schemas.microsoft.com/office/drawing/2014/main" id="{661963E4-BB13-3847-ABE9-889D407409B8}"/>
              </a:ext>
            </a:extLst>
          </p:cNvPr>
          <p:cNvSpPr txBox="1">
            <a:spLocks/>
          </p:cNvSpPr>
          <p:nvPr/>
        </p:nvSpPr>
        <p:spPr>
          <a:xfrm rot="18928885">
            <a:off x="1966285" y="2302868"/>
            <a:ext cx="560792" cy="3078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000" dirty="0">
                <a:solidFill>
                  <a:srgbClr val="4ECDC4"/>
                </a:solidFill>
              </a:rPr>
              <a:t>more</a:t>
            </a:r>
          </a:p>
        </p:txBody>
      </p:sp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6037223" y="600779"/>
            <a:ext cx="3725091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R</a:t>
            </a:r>
            <a:r>
              <a:rPr lang="en-US" b="1" baseline="30000" dirty="0"/>
              <a:t>2</a:t>
            </a:r>
            <a:r>
              <a:rPr lang="en-US" b="1" dirty="0"/>
              <a:t> values </a:t>
            </a:r>
            <a:r>
              <a:rPr lang="en-US" dirty="0"/>
              <a:t>on test-set after training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7653127-E77F-E74F-853B-7BA5EF4F6640}"/>
              </a:ext>
            </a:extLst>
          </p:cNvPr>
          <p:cNvSpPr txBox="1"/>
          <p:nvPr/>
        </p:nvSpPr>
        <p:spPr>
          <a:xfrm>
            <a:off x="39326" y="4955456"/>
            <a:ext cx="528975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* Including two additional Allen films excluded for their genre and duration yielded slightly different results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E63E053-96E4-4048-8C41-DBB7D627CA14}"/>
              </a:ext>
            </a:extLst>
          </p:cNvPr>
          <p:cNvSpPr/>
          <p:nvPr/>
        </p:nvSpPr>
        <p:spPr>
          <a:xfrm>
            <a:off x="2526845" y="3352159"/>
            <a:ext cx="7373863" cy="3756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A9580AA-B9BA-C840-BC19-62D8F392FB87}"/>
              </a:ext>
            </a:extLst>
          </p:cNvPr>
          <p:cNvSpPr/>
          <p:nvPr/>
        </p:nvSpPr>
        <p:spPr>
          <a:xfrm>
            <a:off x="2526845" y="3720753"/>
            <a:ext cx="7924197" cy="4040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B6FC802-F3F6-5A41-AAF9-661C15B522DD}"/>
              </a:ext>
            </a:extLst>
          </p:cNvPr>
          <p:cNvSpPr/>
          <p:nvPr/>
        </p:nvSpPr>
        <p:spPr>
          <a:xfrm>
            <a:off x="2526846" y="4112825"/>
            <a:ext cx="7170662" cy="3774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6C7D56E-C076-6E4D-B4E6-F5B4B1B735A5}"/>
              </a:ext>
            </a:extLst>
          </p:cNvPr>
          <p:cNvSpPr/>
          <p:nvPr/>
        </p:nvSpPr>
        <p:spPr>
          <a:xfrm>
            <a:off x="2704042" y="4490589"/>
            <a:ext cx="6866466" cy="5231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108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46" grpId="0" animBg="1"/>
      <p:bldP spid="49" grpId="0" animBg="1"/>
      <p:bldP spid="53" grpId="0"/>
      <p:bldP spid="5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7"/>
          <p:cNvSpPr txBox="1">
            <a:spLocks noGrp="1"/>
          </p:cNvSpPr>
          <p:nvPr>
            <p:ph type="ctrTitle" idx="4294967295"/>
          </p:nvPr>
        </p:nvSpPr>
        <p:spPr>
          <a:xfrm>
            <a:off x="304801" y="0"/>
            <a:ext cx="5246913" cy="76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dirty="0">
                <a:solidFill>
                  <a:srgbClr val="FFFFFF"/>
                </a:solidFill>
              </a:rPr>
              <a:t>How Hitchcock’s ratings rise</a:t>
            </a:r>
            <a:endParaRPr sz="2600" dirty="0">
              <a:solidFill>
                <a:srgbClr val="FFFFFF"/>
              </a:solidFill>
            </a:endParaRPr>
          </a:p>
        </p:txBody>
      </p:sp>
      <p:sp>
        <p:nvSpPr>
          <p:cNvPr id="107" name="Google Shape;107;p17"/>
          <p:cNvSpPr txBox="1">
            <a:spLocks noGrp="1"/>
          </p:cNvSpPr>
          <p:nvPr>
            <p:ph type="subTitle" idx="4294967295"/>
          </p:nvPr>
        </p:nvSpPr>
        <p:spPr>
          <a:xfrm>
            <a:off x="972900" y="6611959"/>
            <a:ext cx="71982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Bring the attention of your audience over a key concept using icons or illustrations</a:t>
            </a:r>
            <a:endParaRPr dirty="0"/>
          </a:p>
        </p:txBody>
      </p:sp>
      <p:grpSp>
        <p:nvGrpSpPr>
          <p:cNvPr id="108" name="Google Shape;108;p17"/>
          <p:cNvGrpSpPr/>
          <p:nvPr/>
        </p:nvGrpSpPr>
        <p:grpSpPr>
          <a:xfrm>
            <a:off x="3817597" y="-2016003"/>
            <a:ext cx="1508826" cy="1504564"/>
            <a:chOff x="3782700" y="1538287"/>
            <a:chExt cx="1578600" cy="1578600"/>
          </a:xfrm>
        </p:grpSpPr>
        <p:sp>
          <p:nvSpPr>
            <p:cNvPr id="109" name="Google Shape;109;p17"/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7"/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7"/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7"/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Google Shape;113;p17"/>
          <p:cNvSpPr/>
          <p:nvPr/>
        </p:nvSpPr>
        <p:spPr>
          <a:xfrm>
            <a:off x="4201813" y="-1534943"/>
            <a:ext cx="691785" cy="542430"/>
          </a:xfrm>
          <a:custGeom>
            <a:avLst/>
            <a:gdLst/>
            <a:ahLst/>
            <a:cxnLst/>
            <a:rect l="l" t="t" r="r" b="b"/>
            <a:pathLst>
              <a:path w="18513" h="14557" extrusionOk="0">
                <a:moveTo>
                  <a:pt x="9159" y="2125"/>
                </a:moveTo>
                <a:lnTo>
                  <a:pt x="9403" y="2150"/>
                </a:lnTo>
                <a:lnTo>
                  <a:pt x="9672" y="2198"/>
                </a:lnTo>
                <a:lnTo>
                  <a:pt x="9916" y="2272"/>
                </a:lnTo>
                <a:lnTo>
                  <a:pt x="10160" y="2345"/>
                </a:lnTo>
                <a:lnTo>
                  <a:pt x="10404" y="2443"/>
                </a:lnTo>
                <a:lnTo>
                  <a:pt x="10624" y="2565"/>
                </a:lnTo>
                <a:lnTo>
                  <a:pt x="10820" y="2687"/>
                </a:lnTo>
                <a:lnTo>
                  <a:pt x="10893" y="2760"/>
                </a:lnTo>
                <a:lnTo>
                  <a:pt x="10942" y="2858"/>
                </a:lnTo>
                <a:lnTo>
                  <a:pt x="10942" y="2956"/>
                </a:lnTo>
                <a:lnTo>
                  <a:pt x="10917" y="3078"/>
                </a:lnTo>
                <a:lnTo>
                  <a:pt x="10844" y="3151"/>
                </a:lnTo>
                <a:lnTo>
                  <a:pt x="10771" y="3200"/>
                </a:lnTo>
                <a:lnTo>
                  <a:pt x="10698" y="3224"/>
                </a:lnTo>
                <a:lnTo>
                  <a:pt x="10600" y="3175"/>
                </a:lnTo>
                <a:lnTo>
                  <a:pt x="10404" y="3053"/>
                </a:lnTo>
                <a:lnTo>
                  <a:pt x="10209" y="2956"/>
                </a:lnTo>
                <a:lnTo>
                  <a:pt x="10014" y="2882"/>
                </a:lnTo>
                <a:lnTo>
                  <a:pt x="9794" y="2809"/>
                </a:lnTo>
                <a:lnTo>
                  <a:pt x="9574" y="2760"/>
                </a:lnTo>
                <a:lnTo>
                  <a:pt x="9354" y="2711"/>
                </a:lnTo>
                <a:lnTo>
                  <a:pt x="9110" y="2687"/>
                </a:lnTo>
                <a:lnTo>
                  <a:pt x="8646" y="2687"/>
                </a:lnTo>
                <a:lnTo>
                  <a:pt x="8426" y="2711"/>
                </a:lnTo>
                <a:lnTo>
                  <a:pt x="8206" y="2760"/>
                </a:lnTo>
                <a:lnTo>
                  <a:pt x="7987" y="2809"/>
                </a:lnTo>
                <a:lnTo>
                  <a:pt x="7767" y="2882"/>
                </a:lnTo>
                <a:lnTo>
                  <a:pt x="7547" y="2956"/>
                </a:lnTo>
                <a:lnTo>
                  <a:pt x="7352" y="3053"/>
                </a:lnTo>
                <a:lnTo>
                  <a:pt x="7181" y="3175"/>
                </a:lnTo>
                <a:lnTo>
                  <a:pt x="7107" y="3200"/>
                </a:lnTo>
                <a:lnTo>
                  <a:pt x="7059" y="3224"/>
                </a:lnTo>
                <a:lnTo>
                  <a:pt x="7010" y="3200"/>
                </a:lnTo>
                <a:lnTo>
                  <a:pt x="6936" y="3175"/>
                </a:lnTo>
                <a:lnTo>
                  <a:pt x="6888" y="3127"/>
                </a:lnTo>
                <a:lnTo>
                  <a:pt x="6863" y="3078"/>
                </a:lnTo>
                <a:lnTo>
                  <a:pt x="6839" y="2956"/>
                </a:lnTo>
                <a:lnTo>
                  <a:pt x="6839" y="2858"/>
                </a:lnTo>
                <a:lnTo>
                  <a:pt x="6888" y="2760"/>
                </a:lnTo>
                <a:lnTo>
                  <a:pt x="6936" y="2687"/>
                </a:lnTo>
                <a:lnTo>
                  <a:pt x="7156" y="2565"/>
                </a:lnTo>
                <a:lnTo>
                  <a:pt x="7376" y="2443"/>
                </a:lnTo>
                <a:lnTo>
                  <a:pt x="7620" y="2345"/>
                </a:lnTo>
                <a:lnTo>
                  <a:pt x="7864" y="2272"/>
                </a:lnTo>
                <a:lnTo>
                  <a:pt x="8109" y="2198"/>
                </a:lnTo>
                <a:lnTo>
                  <a:pt x="8377" y="2150"/>
                </a:lnTo>
                <a:lnTo>
                  <a:pt x="8622" y="2125"/>
                </a:lnTo>
                <a:close/>
                <a:moveTo>
                  <a:pt x="3761" y="5373"/>
                </a:moveTo>
                <a:lnTo>
                  <a:pt x="3884" y="5398"/>
                </a:lnTo>
                <a:lnTo>
                  <a:pt x="4030" y="5447"/>
                </a:lnTo>
                <a:lnTo>
                  <a:pt x="4128" y="5496"/>
                </a:lnTo>
                <a:lnTo>
                  <a:pt x="4250" y="5569"/>
                </a:lnTo>
                <a:lnTo>
                  <a:pt x="4323" y="5691"/>
                </a:lnTo>
                <a:lnTo>
                  <a:pt x="4372" y="5789"/>
                </a:lnTo>
                <a:lnTo>
                  <a:pt x="4421" y="5911"/>
                </a:lnTo>
                <a:lnTo>
                  <a:pt x="4445" y="6057"/>
                </a:lnTo>
                <a:lnTo>
                  <a:pt x="4421" y="6204"/>
                </a:lnTo>
                <a:lnTo>
                  <a:pt x="4372" y="6326"/>
                </a:lnTo>
                <a:lnTo>
                  <a:pt x="4323" y="6448"/>
                </a:lnTo>
                <a:lnTo>
                  <a:pt x="4250" y="6546"/>
                </a:lnTo>
                <a:lnTo>
                  <a:pt x="4128" y="6619"/>
                </a:lnTo>
                <a:lnTo>
                  <a:pt x="4030" y="6692"/>
                </a:lnTo>
                <a:lnTo>
                  <a:pt x="3884" y="6717"/>
                </a:lnTo>
                <a:lnTo>
                  <a:pt x="3761" y="6741"/>
                </a:lnTo>
                <a:lnTo>
                  <a:pt x="3615" y="6717"/>
                </a:lnTo>
                <a:lnTo>
                  <a:pt x="3493" y="6692"/>
                </a:lnTo>
                <a:lnTo>
                  <a:pt x="3371" y="6619"/>
                </a:lnTo>
                <a:lnTo>
                  <a:pt x="3273" y="6546"/>
                </a:lnTo>
                <a:lnTo>
                  <a:pt x="3200" y="6448"/>
                </a:lnTo>
                <a:lnTo>
                  <a:pt x="3126" y="6326"/>
                </a:lnTo>
                <a:lnTo>
                  <a:pt x="3102" y="6204"/>
                </a:lnTo>
                <a:lnTo>
                  <a:pt x="3078" y="6057"/>
                </a:lnTo>
                <a:lnTo>
                  <a:pt x="3102" y="5911"/>
                </a:lnTo>
                <a:lnTo>
                  <a:pt x="3126" y="5789"/>
                </a:lnTo>
                <a:lnTo>
                  <a:pt x="3200" y="5691"/>
                </a:lnTo>
                <a:lnTo>
                  <a:pt x="3273" y="5569"/>
                </a:lnTo>
                <a:lnTo>
                  <a:pt x="3371" y="5496"/>
                </a:lnTo>
                <a:lnTo>
                  <a:pt x="3493" y="5447"/>
                </a:lnTo>
                <a:lnTo>
                  <a:pt x="3615" y="5398"/>
                </a:lnTo>
                <a:lnTo>
                  <a:pt x="3761" y="5373"/>
                </a:lnTo>
                <a:close/>
                <a:moveTo>
                  <a:pt x="17609" y="6741"/>
                </a:moveTo>
                <a:lnTo>
                  <a:pt x="17609" y="6790"/>
                </a:lnTo>
                <a:lnTo>
                  <a:pt x="17585" y="6888"/>
                </a:lnTo>
                <a:lnTo>
                  <a:pt x="17560" y="6937"/>
                </a:lnTo>
                <a:lnTo>
                  <a:pt x="17512" y="7010"/>
                </a:lnTo>
                <a:lnTo>
                  <a:pt x="17365" y="7132"/>
                </a:lnTo>
                <a:lnTo>
                  <a:pt x="17365" y="7132"/>
                </a:lnTo>
                <a:lnTo>
                  <a:pt x="17389" y="7010"/>
                </a:lnTo>
                <a:lnTo>
                  <a:pt x="17414" y="6863"/>
                </a:lnTo>
                <a:lnTo>
                  <a:pt x="17463" y="6790"/>
                </a:lnTo>
                <a:lnTo>
                  <a:pt x="17512" y="6766"/>
                </a:lnTo>
                <a:lnTo>
                  <a:pt x="17560" y="6741"/>
                </a:lnTo>
                <a:close/>
                <a:moveTo>
                  <a:pt x="4836" y="0"/>
                </a:moveTo>
                <a:lnTo>
                  <a:pt x="4738" y="196"/>
                </a:lnTo>
                <a:lnTo>
                  <a:pt x="4641" y="391"/>
                </a:lnTo>
                <a:lnTo>
                  <a:pt x="4543" y="684"/>
                </a:lnTo>
                <a:lnTo>
                  <a:pt x="4445" y="1002"/>
                </a:lnTo>
                <a:lnTo>
                  <a:pt x="4396" y="1393"/>
                </a:lnTo>
                <a:lnTo>
                  <a:pt x="4372" y="1783"/>
                </a:lnTo>
                <a:lnTo>
                  <a:pt x="4372" y="2003"/>
                </a:lnTo>
                <a:lnTo>
                  <a:pt x="4421" y="2223"/>
                </a:lnTo>
                <a:lnTo>
                  <a:pt x="4079" y="2443"/>
                </a:lnTo>
                <a:lnTo>
                  <a:pt x="3688" y="2736"/>
                </a:lnTo>
                <a:lnTo>
                  <a:pt x="3273" y="3151"/>
                </a:lnTo>
                <a:lnTo>
                  <a:pt x="2833" y="3615"/>
                </a:lnTo>
                <a:lnTo>
                  <a:pt x="2418" y="4128"/>
                </a:lnTo>
                <a:lnTo>
                  <a:pt x="2027" y="4665"/>
                </a:lnTo>
                <a:lnTo>
                  <a:pt x="1856" y="4958"/>
                </a:lnTo>
                <a:lnTo>
                  <a:pt x="1710" y="5251"/>
                </a:lnTo>
                <a:lnTo>
                  <a:pt x="1563" y="5544"/>
                </a:lnTo>
                <a:lnTo>
                  <a:pt x="1466" y="5813"/>
                </a:lnTo>
                <a:lnTo>
                  <a:pt x="562" y="5813"/>
                </a:lnTo>
                <a:lnTo>
                  <a:pt x="464" y="5838"/>
                </a:lnTo>
                <a:lnTo>
                  <a:pt x="342" y="5862"/>
                </a:lnTo>
                <a:lnTo>
                  <a:pt x="244" y="5911"/>
                </a:lnTo>
                <a:lnTo>
                  <a:pt x="171" y="5984"/>
                </a:lnTo>
                <a:lnTo>
                  <a:pt x="98" y="6057"/>
                </a:lnTo>
                <a:lnTo>
                  <a:pt x="49" y="6155"/>
                </a:lnTo>
                <a:lnTo>
                  <a:pt x="25" y="6277"/>
                </a:lnTo>
                <a:lnTo>
                  <a:pt x="0" y="6375"/>
                </a:lnTo>
                <a:lnTo>
                  <a:pt x="0" y="8622"/>
                </a:lnTo>
                <a:lnTo>
                  <a:pt x="25" y="8744"/>
                </a:lnTo>
                <a:lnTo>
                  <a:pt x="49" y="8842"/>
                </a:lnTo>
                <a:lnTo>
                  <a:pt x="98" y="8939"/>
                </a:lnTo>
                <a:lnTo>
                  <a:pt x="171" y="9013"/>
                </a:lnTo>
                <a:lnTo>
                  <a:pt x="244" y="9086"/>
                </a:lnTo>
                <a:lnTo>
                  <a:pt x="342" y="9135"/>
                </a:lnTo>
                <a:lnTo>
                  <a:pt x="464" y="9183"/>
                </a:lnTo>
                <a:lnTo>
                  <a:pt x="1514" y="9183"/>
                </a:lnTo>
                <a:lnTo>
                  <a:pt x="1588" y="9379"/>
                </a:lnTo>
                <a:lnTo>
                  <a:pt x="1685" y="9599"/>
                </a:lnTo>
                <a:lnTo>
                  <a:pt x="1930" y="10014"/>
                </a:lnTo>
                <a:lnTo>
                  <a:pt x="2223" y="10405"/>
                </a:lnTo>
                <a:lnTo>
                  <a:pt x="2589" y="10795"/>
                </a:lnTo>
                <a:lnTo>
                  <a:pt x="2980" y="11162"/>
                </a:lnTo>
                <a:lnTo>
                  <a:pt x="3419" y="11504"/>
                </a:lnTo>
                <a:lnTo>
                  <a:pt x="3908" y="11821"/>
                </a:lnTo>
                <a:lnTo>
                  <a:pt x="4421" y="12065"/>
                </a:lnTo>
                <a:lnTo>
                  <a:pt x="4421" y="14557"/>
                </a:lnTo>
                <a:lnTo>
                  <a:pt x="5105" y="14557"/>
                </a:lnTo>
                <a:lnTo>
                  <a:pt x="6326" y="12896"/>
                </a:lnTo>
                <a:lnTo>
                  <a:pt x="6936" y="13067"/>
                </a:lnTo>
                <a:lnTo>
                  <a:pt x="7571" y="13164"/>
                </a:lnTo>
                <a:lnTo>
                  <a:pt x="8231" y="13238"/>
                </a:lnTo>
                <a:lnTo>
                  <a:pt x="8890" y="13262"/>
                </a:lnTo>
                <a:lnTo>
                  <a:pt x="9550" y="13238"/>
                </a:lnTo>
                <a:lnTo>
                  <a:pt x="10209" y="13164"/>
                </a:lnTo>
                <a:lnTo>
                  <a:pt x="10844" y="13067"/>
                </a:lnTo>
                <a:lnTo>
                  <a:pt x="11455" y="12896"/>
                </a:lnTo>
                <a:lnTo>
                  <a:pt x="12627" y="14557"/>
                </a:lnTo>
                <a:lnTo>
                  <a:pt x="13384" y="14557"/>
                </a:lnTo>
                <a:lnTo>
                  <a:pt x="13384" y="12065"/>
                </a:lnTo>
                <a:lnTo>
                  <a:pt x="13726" y="11919"/>
                </a:lnTo>
                <a:lnTo>
                  <a:pt x="14044" y="11748"/>
                </a:lnTo>
                <a:lnTo>
                  <a:pt x="14337" y="11577"/>
                </a:lnTo>
                <a:lnTo>
                  <a:pt x="14630" y="11382"/>
                </a:lnTo>
                <a:lnTo>
                  <a:pt x="14898" y="11162"/>
                </a:lnTo>
                <a:lnTo>
                  <a:pt x="15143" y="10942"/>
                </a:lnTo>
                <a:lnTo>
                  <a:pt x="15387" y="10698"/>
                </a:lnTo>
                <a:lnTo>
                  <a:pt x="15607" y="10429"/>
                </a:lnTo>
                <a:lnTo>
                  <a:pt x="15778" y="10160"/>
                </a:lnTo>
                <a:lnTo>
                  <a:pt x="15949" y="9892"/>
                </a:lnTo>
                <a:lnTo>
                  <a:pt x="16119" y="9599"/>
                </a:lnTo>
                <a:lnTo>
                  <a:pt x="16242" y="9281"/>
                </a:lnTo>
                <a:lnTo>
                  <a:pt x="16364" y="8964"/>
                </a:lnTo>
                <a:lnTo>
                  <a:pt x="16437" y="8622"/>
                </a:lnTo>
                <a:lnTo>
                  <a:pt x="16510" y="8280"/>
                </a:lnTo>
                <a:lnTo>
                  <a:pt x="16559" y="7938"/>
                </a:lnTo>
                <a:lnTo>
                  <a:pt x="16974" y="7938"/>
                </a:lnTo>
                <a:lnTo>
                  <a:pt x="17096" y="7913"/>
                </a:lnTo>
                <a:lnTo>
                  <a:pt x="17316" y="8109"/>
                </a:lnTo>
                <a:lnTo>
                  <a:pt x="17536" y="8231"/>
                </a:lnTo>
                <a:lnTo>
                  <a:pt x="17780" y="8329"/>
                </a:lnTo>
                <a:lnTo>
                  <a:pt x="18024" y="8353"/>
                </a:lnTo>
                <a:lnTo>
                  <a:pt x="18171" y="8353"/>
                </a:lnTo>
                <a:lnTo>
                  <a:pt x="18318" y="8304"/>
                </a:lnTo>
                <a:lnTo>
                  <a:pt x="18415" y="8255"/>
                </a:lnTo>
                <a:lnTo>
                  <a:pt x="18464" y="8158"/>
                </a:lnTo>
                <a:lnTo>
                  <a:pt x="18513" y="8060"/>
                </a:lnTo>
                <a:lnTo>
                  <a:pt x="18488" y="7962"/>
                </a:lnTo>
                <a:lnTo>
                  <a:pt x="18440" y="7865"/>
                </a:lnTo>
                <a:lnTo>
                  <a:pt x="18342" y="7791"/>
                </a:lnTo>
                <a:lnTo>
                  <a:pt x="18244" y="7767"/>
                </a:lnTo>
                <a:lnTo>
                  <a:pt x="18147" y="7767"/>
                </a:lnTo>
                <a:lnTo>
                  <a:pt x="18024" y="7791"/>
                </a:lnTo>
                <a:lnTo>
                  <a:pt x="17902" y="7767"/>
                </a:lnTo>
                <a:lnTo>
                  <a:pt x="17756" y="7718"/>
                </a:lnTo>
                <a:lnTo>
                  <a:pt x="17634" y="7645"/>
                </a:lnTo>
                <a:lnTo>
                  <a:pt x="17780" y="7523"/>
                </a:lnTo>
                <a:lnTo>
                  <a:pt x="17927" y="7376"/>
                </a:lnTo>
                <a:lnTo>
                  <a:pt x="18049" y="7230"/>
                </a:lnTo>
                <a:lnTo>
                  <a:pt x="18122" y="7059"/>
                </a:lnTo>
                <a:lnTo>
                  <a:pt x="18171" y="6888"/>
                </a:lnTo>
                <a:lnTo>
                  <a:pt x="18171" y="6717"/>
                </a:lnTo>
                <a:lnTo>
                  <a:pt x="18147" y="6546"/>
                </a:lnTo>
                <a:lnTo>
                  <a:pt x="18073" y="6424"/>
                </a:lnTo>
                <a:lnTo>
                  <a:pt x="18000" y="6326"/>
                </a:lnTo>
                <a:lnTo>
                  <a:pt x="17902" y="6253"/>
                </a:lnTo>
                <a:lnTo>
                  <a:pt x="17805" y="6204"/>
                </a:lnTo>
                <a:lnTo>
                  <a:pt x="17683" y="6179"/>
                </a:lnTo>
                <a:lnTo>
                  <a:pt x="17560" y="6179"/>
                </a:lnTo>
                <a:lnTo>
                  <a:pt x="17438" y="6204"/>
                </a:lnTo>
                <a:lnTo>
                  <a:pt x="17341" y="6228"/>
                </a:lnTo>
                <a:lnTo>
                  <a:pt x="17243" y="6277"/>
                </a:lnTo>
                <a:lnTo>
                  <a:pt x="17145" y="6326"/>
                </a:lnTo>
                <a:lnTo>
                  <a:pt x="17048" y="6424"/>
                </a:lnTo>
                <a:lnTo>
                  <a:pt x="16974" y="6497"/>
                </a:lnTo>
                <a:lnTo>
                  <a:pt x="16925" y="6619"/>
                </a:lnTo>
                <a:lnTo>
                  <a:pt x="16852" y="6790"/>
                </a:lnTo>
                <a:lnTo>
                  <a:pt x="16803" y="6985"/>
                </a:lnTo>
                <a:lnTo>
                  <a:pt x="16803" y="7181"/>
                </a:lnTo>
                <a:lnTo>
                  <a:pt x="16828" y="7376"/>
                </a:lnTo>
                <a:lnTo>
                  <a:pt x="16706" y="7376"/>
                </a:lnTo>
                <a:lnTo>
                  <a:pt x="16584" y="7352"/>
                </a:lnTo>
                <a:lnTo>
                  <a:pt x="16559" y="7034"/>
                </a:lnTo>
                <a:lnTo>
                  <a:pt x="16535" y="6717"/>
                </a:lnTo>
                <a:lnTo>
                  <a:pt x="16486" y="6399"/>
                </a:lnTo>
                <a:lnTo>
                  <a:pt x="16413" y="6082"/>
                </a:lnTo>
                <a:lnTo>
                  <a:pt x="16315" y="5764"/>
                </a:lnTo>
                <a:lnTo>
                  <a:pt x="16217" y="5471"/>
                </a:lnTo>
                <a:lnTo>
                  <a:pt x="16095" y="5178"/>
                </a:lnTo>
                <a:lnTo>
                  <a:pt x="15949" y="4885"/>
                </a:lnTo>
                <a:lnTo>
                  <a:pt x="15802" y="4616"/>
                </a:lnTo>
                <a:lnTo>
                  <a:pt x="15631" y="4323"/>
                </a:lnTo>
                <a:lnTo>
                  <a:pt x="15436" y="4079"/>
                </a:lnTo>
                <a:lnTo>
                  <a:pt x="15240" y="3810"/>
                </a:lnTo>
                <a:lnTo>
                  <a:pt x="15020" y="3566"/>
                </a:lnTo>
                <a:lnTo>
                  <a:pt x="14801" y="3322"/>
                </a:lnTo>
                <a:lnTo>
                  <a:pt x="14556" y="3102"/>
                </a:lnTo>
                <a:lnTo>
                  <a:pt x="14312" y="2882"/>
                </a:lnTo>
                <a:lnTo>
                  <a:pt x="14044" y="2663"/>
                </a:lnTo>
                <a:lnTo>
                  <a:pt x="13750" y="2467"/>
                </a:lnTo>
                <a:lnTo>
                  <a:pt x="13457" y="2272"/>
                </a:lnTo>
                <a:lnTo>
                  <a:pt x="13164" y="2101"/>
                </a:lnTo>
                <a:lnTo>
                  <a:pt x="12847" y="1930"/>
                </a:lnTo>
                <a:lnTo>
                  <a:pt x="12529" y="1783"/>
                </a:lnTo>
                <a:lnTo>
                  <a:pt x="12212" y="1637"/>
                </a:lnTo>
                <a:lnTo>
                  <a:pt x="11870" y="1515"/>
                </a:lnTo>
                <a:lnTo>
                  <a:pt x="11528" y="1393"/>
                </a:lnTo>
                <a:lnTo>
                  <a:pt x="11162" y="1295"/>
                </a:lnTo>
                <a:lnTo>
                  <a:pt x="10795" y="1222"/>
                </a:lnTo>
                <a:lnTo>
                  <a:pt x="10429" y="1148"/>
                </a:lnTo>
                <a:lnTo>
                  <a:pt x="10063" y="1099"/>
                </a:lnTo>
                <a:lnTo>
                  <a:pt x="9672" y="1051"/>
                </a:lnTo>
                <a:lnTo>
                  <a:pt x="9281" y="1026"/>
                </a:lnTo>
                <a:lnTo>
                  <a:pt x="8353" y="1026"/>
                </a:lnTo>
                <a:lnTo>
                  <a:pt x="7816" y="1075"/>
                </a:lnTo>
                <a:lnTo>
                  <a:pt x="7278" y="1148"/>
                </a:lnTo>
                <a:lnTo>
                  <a:pt x="6765" y="1270"/>
                </a:lnTo>
                <a:lnTo>
                  <a:pt x="6619" y="1051"/>
                </a:lnTo>
                <a:lnTo>
                  <a:pt x="6472" y="880"/>
                </a:lnTo>
                <a:lnTo>
                  <a:pt x="6301" y="709"/>
                </a:lnTo>
                <a:lnTo>
                  <a:pt x="6155" y="562"/>
                </a:lnTo>
                <a:lnTo>
                  <a:pt x="5984" y="440"/>
                </a:lnTo>
                <a:lnTo>
                  <a:pt x="5837" y="342"/>
                </a:lnTo>
                <a:lnTo>
                  <a:pt x="5520" y="196"/>
                </a:lnTo>
                <a:lnTo>
                  <a:pt x="5251" y="98"/>
                </a:lnTo>
                <a:lnTo>
                  <a:pt x="5031" y="49"/>
                </a:lnTo>
                <a:lnTo>
                  <a:pt x="483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17"/>
          <p:cNvSpPr txBox="1">
            <a:spLocks noGrp="1"/>
          </p:cNvSpPr>
          <p:nvPr>
            <p:ph type="sldNum" idx="12"/>
          </p:nvPr>
        </p:nvSpPr>
        <p:spPr>
          <a:xfrm>
            <a:off x="4297650" y="477748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EDA9F1C-8C83-AE41-B7DE-1A0753EB7F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016" y="1881716"/>
            <a:ext cx="2931583" cy="2931583"/>
          </a:xfrm>
          <a:prstGeom prst="rect">
            <a:avLst/>
          </a:prstGeom>
        </p:spPr>
      </p:pic>
      <p:sp>
        <p:nvSpPr>
          <p:cNvPr id="14" name="Google Shape;79;p13">
            <a:extLst>
              <a:ext uri="{FF2B5EF4-FFF2-40B4-BE49-F238E27FC236}">
                <a16:creationId xmlns:a16="http://schemas.microsoft.com/office/drawing/2014/main" id="{04BCC70B-C996-1E42-9C7B-00ACCB5EEAEA}"/>
              </a:ext>
            </a:extLst>
          </p:cNvPr>
          <p:cNvSpPr txBox="1">
            <a:spLocks/>
          </p:cNvSpPr>
          <p:nvPr/>
        </p:nvSpPr>
        <p:spPr>
          <a:xfrm>
            <a:off x="389463" y="885884"/>
            <a:ext cx="5520269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400" dirty="0"/>
              <a:t>Hitchcock movies tend to be rated higher to the extent they are released later in his career and are rated by many</a:t>
            </a:r>
          </a:p>
        </p:txBody>
      </p:sp>
      <p:sp>
        <p:nvSpPr>
          <p:cNvPr id="15" name="Google Shape;79;p13">
            <a:extLst>
              <a:ext uri="{FF2B5EF4-FFF2-40B4-BE49-F238E27FC236}">
                <a16:creationId xmlns:a16="http://schemas.microsoft.com/office/drawing/2014/main" id="{B60A06BB-D982-AC45-9D97-48C10DEFD2D5}"/>
              </a:ext>
            </a:extLst>
          </p:cNvPr>
          <p:cNvSpPr txBox="1">
            <a:spLocks/>
          </p:cNvSpPr>
          <p:nvPr/>
        </p:nvSpPr>
        <p:spPr>
          <a:xfrm>
            <a:off x="5799664" y="-65316"/>
            <a:ext cx="3202821" cy="4327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100" dirty="0">
                <a:solidFill>
                  <a:schemeClr val="bg1"/>
                </a:solidFill>
              </a:rPr>
              <a:t>Smoothed moving average </a:t>
            </a:r>
            <a:r>
              <a:rPr lang="en-US" sz="1100" i="1" dirty="0">
                <a:solidFill>
                  <a:schemeClr val="bg1"/>
                </a:solidFill>
              </a:rPr>
              <a:t>(</a:t>
            </a:r>
            <a:r>
              <a:rPr lang="en-US" sz="1100" i="1" dirty="0" err="1">
                <a:solidFill>
                  <a:schemeClr val="bg1"/>
                </a:solidFill>
              </a:rPr>
              <a:t>lowess</a:t>
            </a:r>
            <a:r>
              <a:rPr lang="en-US" sz="1100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6" name="Google Shape;79;p13">
            <a:extLst>
              <a:ext uri="{FF2B5EF4-FFF2-40B4-BE49-F238E27FC236}">
                <a16:creationId xmlns:a16="http://schemas.microsoft.com/office/drawing/2014/main" id="{37E018A5-221F-754E-B75D-5C8EDD51B73B}"/>
              </a:ext>
            </a:extLst>
          </p:cNvPr>
          <p:cNvSpPr txBox="1">
            <a:spLocks/>
          </p:cNvSpPr>
          <p:nvPr/>
        </p:nvSpPr>
        <p:spPr>
          <a:xfrm>
            <a:off x="4561114" y="2462893"/>
            <a:ext cx="1578429" cy="4871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100" dirty="0">
                <a:solidFill>
                  <a:schemeClr val="bg1"/>
                </a:solidFill>
              </a:rPr>
              <a:t>Regression on log of ratings count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B7017E6-016A-0548-B6BF-C994E8955CC1}"/>
              </a:ext>
            </a:extLst>
          </p:cNvPr>
          <p:cNvGrpSpPr/>
          <p:nvPr/>
        </p:nvGrpSpPr>
        <p:grpSpPr>
          <a:xfrm>
            <a:off x="6004985" y="228598"/>
            <a:ext cx="2247900" cy="2247900"/>
            <a:chOff x="6004985" y="228598"/>
            <a:chExt cx="2247900" cy="22479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BBB4BE3B-50AE-4546-9658-81DB7B1F712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04985" y="228598"/>
              <a:ext cx="2247900" cy="2247900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C152B3A-F64E-154B-B350-484CC3F727C4}"/>
                </a:ext>
              </a:extLst>
            </p:cNvPr>
            <p:cNvSpPr/>
            <p:nvPr/>
          </p:nvSpPr>
          <p:spPr>
            <a:xfrm>
              <a:off x="7135058" y="2417262"/>
              <a:ext cx="76903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E2D08E79-3B3F-E442-9CED-2B5BE3BFE26B}"/>
              </a:ext>
            </a:extLst>
          </p:cNvPr>
          <p:cNvGrpSpPr/>
          <p:nvPr/>
        </p:nvGrpSpPr>
        <p:grpSpPr>
          <a:xfrm>
            <a:off x="6004983" y="2565399"/>
            <a:ext cx="2247900" cy="2247900"/>
            <a:chOff x="6004983" y="2565399"/>
            <a:chExt cx="2247900" cy="22479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367D3E64-F215-2D45-B05F-FC42FE2448F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004983" y="2565399"/>
              <a:ext cx="2247900" cy="2247900"/>
            </a:xfrm>
            <a:prstGeom prst="rect">
              <a:avLst/>
            </a:prstGeom>
          </p:spPr>
        </p:pic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68AA25C0-4496-4C4B-BEFF-A474DC752EEB}"/>
                </a:ext>
              </a:extLst>
            </p:cNvPr>
            <p:cNvSpPr/>
            <p:nvPr/>
          </p:nvSpPr>
          <p:spPr>
            <a:xfrm>
              <a:off x="7130142" y="4742591"/>
              <a:ext cx="76903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Google Shape;106;p17">
            <a:extLst>
              <a:ext uri="{FF2B5EF4-FFF2-40B4-BE49-F238E27FC236}">
                <a16:creationId xmlns:a16="http://schemas.microsoft.com/office/drawing/2014/main" id="{CE7110DD-96AE-D447-A258-DDB9CEE49CB5}"/>
              </a:ext>
            </a:extLst>
          </p:cNvPr>
          <p:cNvSpPr txBox="1">
            <a:spLocks/>
          </p:cNvSpPr>
          <p:nvPr/>
        </p:nvSpPr>
        <p:spPr>
          <a:xfrm>
            <a:off x="2247902" y="1757427"/>
            <a:ext cx="5246913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en-US" sz="2000" dirty="0">
                <a:solidFill>
                  <a:srgbClr val="FD6DFF"/>
                </a:solidFill>
              </a:rPr>
              <a:t>Feature </a:t>
            </a:r>
          </a:p>
          <a:p>
            <a:pPr algn="ctr"/>
            <a:r>
              <a:rPr lang="en-US" sz="2000" dirty="0">
                <a:solidFill>
                  <a:srgbClr val="FD6DFF"/>
                </a:solidFill>
              </a:rPr>
              <a:t>engineering</a:t>
            </a:r>
          </a:p>
        </p:txBody>
      </p:sp>
    </p:spTree>
    <p:extLst>
      <p:ext uri="{BB962C8B-B14F-4D97-AF65-F5344CB8AC3E}">
        <p14:creationId xmlns:p14="http://schemas.microsoft.com/office/powerpoint/2010/main" val="839586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8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Rot by="-5400000">
                                      <p:cBhvr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6" grpId="1"/>
      <p:bldP spid="16" grpId="2"/>
      <p:bldP spid="21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D07A8936-7CE6-5447-8CA5-88B5B086BC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1081" y="1352355"/>
            <a:ext cx="6161140" cy="3682993"/>
          </a:xfrm>
          <a:prstGeom prst="rect">
            <a:avLst/>
          </a:prstGeom>
        </p:spPr>
      </p:pic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1156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36A4A5B-6798-BF4F-8143-5E0993A72BC6}"/>
              </a:ext>
            </a:extLst>
          </p:cNvPr>
          <p:cNvSpPr/>
          <p:nvPr/>
        </p:nvSpPr>
        <p:spPr>
          <a:xfrm>
            <a:off x="2424990" y="4967910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70" name="Google Shape;170;p23"/>
          <p:cNvGraphicFramePr/>
          <p:nvPr>
            <p:extLst/>
          </p:nvPr>
        </p:nvGraphicFramePr>
        <p:xfrm>
          <a:off x="602043" y="-2359954"/>
          <a:ext cx="7470400" cy="2000724"/>
        </p:xfrm>
        <a:graphic>
          <a:graphicData uri="http://schemas.openxmlformats.org/drawingml/2006/table">
            <a:tbl>
              <a:tblPr>
                <a:noFill/>
                <a:tableStyleId>{6D11E95A-CA02-4DD2-B3AE-B5CEAF39A960}</a:tableStyleId>
              </a:tblPr>
              <a:tblGrid>
                <a:gridCol w="186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Yellow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Blue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0684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Orange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24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16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7" name="Right Arrow 36">
            <a:extLst>
              <a:ext uri="{FF2B5EF4-FFF2-40B4-BE49-F238E27FC236}">
                <a16:creationId xmlns:a16="http://schemas.microsoft.com/office/drawing/2014/main" id="{8C9E665E-80B2-D945-AF1D-7934CBEFFE76}"/>
              </a:ext>
            </a:extLst>
          </p:cNvPr>
          <p:cNvSpPr/>
          <p:nvPr/>
        </p:nvSpPr>
        <p:spPr>
          <a:xfrm rot="2640000">
            <a:off x="1692098" y="1712272"/>
            <a:ext cx="1051567" cy="465465"/>
          </a:xfrm>
          <a:prstGeom prst="rightArrow">
            <a:avLst>
              <a:gd name="adj1" fmla="val 50000"/>
              <a:gd name="adj2" fmla="val 52075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Arrow 45">
            <a:extLst>
              <a:ext uri="{FF2B5EF4-FFF2-40B4-BE49-F238E27FC236}">
                <a16:creationId xmlns:a16="http://schemas.microsoft.com/office/drawing/2014/main" id="{32F2DECC-95F6-BD49-B14D-E3E5445CA929}"/>
              </a:ext>
            </a:extLst>
          </p:cNvPr>
          <p:cNvSpPr/>
          <p:nvPr/>
        </p:nvSpPr>
        <p:spPr>
          <a:xfrm rot="8160000">
            <a:off x="2063051" y="2373153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ight Arrow 48">
            <a:extLst>
              <a:ext uri="{FF2B5EF4-FFF2-40B4-BE49-F238E27FC236}">
                <a16:creationId xmlns:a16="http://schemas.microsoft.com/office/drawing/2014/main" id="{89BB052E-63A9-D643-AF11-AFC8604456FD}"/>
              </a:ext>
            </a:extLst>
          </p:cNvPr>
          <p:cNvSpPr/>
          <p:nvPr/>
        </p:nvSpPr>
        <p:spPr>
          <a:xfrm rot="5400000">
            <a:off x="2084033" y="2753257"/>
            <a:ext cx="357052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ight Arrow 50">
            <a:extLst>
              <a:ext uri="{FF2B5EF4-FFF2-40B4-BE49-F238E27FC236}">
                <a16:creationId xmlns:a16="http://schemas.microsoft.com/office/drawing/2014/main" id="{2C2C2631-8D04-CC42-ABC7-9F881DAF031E}"/>
              </a:ext>
            </a:extLst>
          </p:cNvPr>
          <p:cNvSpPr/>
          <p:nvPr/>
        </p:nvSpPr>
        <p:spPr>
          <a:xfrm rot="13440000" flipH="1">
            <a:off x="2063050" y="3538811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ight Arrow 51">
            <a:extLst>
              <a:ext uri="{FF2B5EF4-FFF2-40B4-BE49-F238E27FC236}">
                <a16:creationId xmlns:a16="http://schemas.microsoft.com/office/drawing/2014/main" id="{2ECF0AB5-E72C-AA42-8295-34F84F4D93A3}"/>
              </a:ext>
            </a:extLst>
          </p:cNvPr>
          <p:cNvSpPr/>
          <p:nvPr/>
        </p:nvSpPr>
        <p:spPr>
          <a:xfrm rot="8160000">
            <a:off x="2063051" y="3133864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Google Shape;119;p18">
            <a:extLst>
              <a:ext uri="{FF2B5EF4-FFF2-40B4-BE49-F238E27FC236}">
                <a16:creationId xmlns:a16="http://schemas.microsoft.com/office/drawing/2014/main" id="{A3E841F5-EF22-C145-8883-1D30D2821F38}"/>
              </a:ext>
            </a:extLst>
          </p:cNvPr>
          <p:cNvSpPr txBox="1">
            <a:spLocks/>
          </p:cNvSpPr>
          <p:nvPr/>
        </p:nvSpPr>
        <p:spPr>
          <a:xfrm rot="2640000">
            <a:off x="1565901" y="1637211"/>
            <a:ext cx="1081986" cy="7701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000" dirty="0">
                <a:solidFill>
                  <a:srgbClr val="4ECDC4"/>
                </a:solidFill>
              </a:rPr>
              <a:t>fewer features</a:t>
            </a:r>
          </a:p>
        </p:txBody>
      </p:sp>
      <p:sp>
        <p:nvSpPr>
          <p:cNvPr id="54" name="Google Shape;119;p18">
            <a:extLst>
              <a:ext uri="{FF2B5EF4-FFF2-40B4-BE49-F238E27FC236}">
                <a16:creationId xmlns:a16="http://schemas.microsoft.com/office/drawing/2014/main" id="{661963E4-BB13-3847-ABE9-889D407409B8}"/>
              </a:ext>
            </a:extLst>
          </p:cNvPr>
          <p:cNvSpPr txBox="1">
            <a:spLocks/>
          </p:cNvSpPr>
          <p:nvPr/>
        </p:nvSpPr>
        <p:spPr>
          <a:xfrm rot="18928885">
            <a:off x="1966285" y="2302868"/>
            <a:ext cx="560792" cy="3078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000" dirty="0">
                <a:solidFill>
                  <a:srgbClr val="4ECDC4"/>
                </a:solidFill>
              </a:rPr>
              <a:t>more</a:t>
            </a:r>
          </a:p>
        </p:txBody>
      </p:sp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6037223" y="600779"/>
            <a:ext cx="3725091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R</a:t>
            </a:r>
            <a:r>
              <a:rPr lang="en-US" b="1" baseline="30000" dirty="0"/>
              <a:t>2</a:t>
            </a:r>
            <a:r>
              <a:rPr lang="en-US" b="1" dirty="0"/>
              <a:t> values </a:t>
            </a:r>
            <a:r>
              <a:rPr lang="en-US" dirty="0"/>
              <a:t>on test-set after training</a:t>
            </a:r>
          </a:p>
        </p:txBody>
      </p:sp>
      <p:sp>
        <p:nvSpPr>
          <p:cNvPr id="57" name="Right Arrow 56">
            <a:extLst>
              <a:ext uri="{FF2B5EF4-FFF2-40B4-BE49-F238E27FC236}">
                <a16:creationId xmlns:a16="http://schemas.microsoft.com/office/drawing/2014/main" id="{39379B82-89CE-3D47-9330-AF6F2B5BC7F2}"/>
              </a:ext>
            </a:extLst>
          </p:cNvPr>
          <p:cNvSpPr/>
          <p:nvPr/>
        </p:nvSpPr>
        <p:spPr>
          <a:xfrm rot="8592505">
            <a:off x="1830299" y="4015885"/>
            <a:ext cx="687837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7653127-E77F-E74F-853B-7BA5EF4F6640}"/>
              </a:ext>
            </a:extLst>
          </p:cNvPr>
          <p:cNvSpPr txBox="1"/>
          <p:nvPr/>
        </p:nvSpPr>
        <p:spPr>
          <a:xfrm>
            <a:off x="39326" y="4955456"/>
            <a:ext cx="528975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* Including two additional Allen films excluded for their genre and duration yielded slightly different results</a:t>
            </a:r>
          </a:p>
        </p:txBody>
      </p:sp>
    </p:spTree>
    <p:extLst>
      <p:ext uri="{BB962C8B-B14F-4D97-AF65-F5344CB8AC3E}">
        <p14:creationId xmlns:p14="http://schemas.microsoft.com/office/powerpoint/2010/main" val="3564890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46" grpId="0" animBg="1"/>
      <p:bldP spid="49" grpId="0" animBg="1"/>
      <p:bldP spid="51" grpId="0" animBg="1"/>
      <p:bldP spid="52" grpId="0" animBg="1"/>
      <p:bldP spid="53" grpId="0"/>
      <p:bldP spid="54" grpId="0"/>
      <p:bldP spid="5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D07A8936-7CE6-5447-8CA5-88B5B086BC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1081" y="1352355"/>
            <a:ext cx="6161140" cy="3682993"/>
          </a:xfrm>
          <a:prstGeom prst="rect">
            <a:avLst/>
          </a:prstGeom>
        </p:spPr>
      </p:pic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C9B8AF7-14FA-F640-870A-0F1DD2B675D4}"/>
              </a:ext>
            </a:extLst>
          </p:cNvPr>
          <p:cNvSpPr/>
          <p:nvPr/>
        </p:nvSpPr>
        <p:spPr>
          <a:xfrm>
            <a:off x="2498271" y="3289635"/>
            <a:ext cx="7488692" cy="4040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5A5CBED-E598-6E49-A57A-FF610D0127E6}"/>
              </a:ext>
            </a:extLst>
          </p:cNvPr>
          <p:cNvSpPr/>
          <p:nvPr/>
        </p:nvSpPr>
        <p:spPr>
          <a:xfrm>
            <a:off x="2498271" y="3681707"/>
            <a:ext cx="7602992" cy="3774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A4A5673-C508-7C42-9C25-7F5A3E79BC71}"/>
              </a:ext>
            </a:extLst>
          </p:cNvPr>
          <p:cNvSpPr/>
          <p:nvPr/>
        </p:nvSpPr>
        <p:spPr>
          <a:xfrm>
            <a:off x="2566219" y="4000479"/>
            <a:ext cx="7735068" cy="6010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78C9482-43BC-A74F-889C-62A546A7C06E}"/>
              </a:ext>
            </a:extLst>
          </p:cNvPr>
          <p:cNvSpPr/>
          <p:nvPr/>
        </p:nvSpPr>
        <p:spPr>
          <a:xfrm>
            <a:off x="2498270" y="4502379"/>
            <a:ext cx="8031617" cy="5231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1156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36A4A5B-6798-BF4F-8143-5E0993A72BC6}"/>
              </a:ext>
            </a:extLst>
          </p:cNvPr>
          <p:cNvSpPr/>
          <p:nvPr/>
        </p:nvSpPr>
        <p:spPr>
          <a:xfrm>
            <a:off x="2424990" y="4967910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F6F3FA8-4E12-4644-9E06-6A52C43E35FB}"/>
              </a:ext>
            </a:extLst>
          </p:cNvPr>
          <p:cNvSpPr/>
          <p:nvPr/>
        </p:nvSpPr>
        <p:spPr>
          <a:xfrm>
            <a:off x="1302739" y="4505571"/>
            <a:ext cx="1644118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/>
              <a:t>Important coefficients: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5DB780F-8297-AA4C-9AD2-8752C79687C8}"/>
              </a:ext>
            </a:extLst>
          </p:cNvPr>
          <p:cNvSpPr/>
          <p:nvPr/>
        </p:nvSpPr>
        <p:spPr>
          <a:xfrm>
            <a:off x="4408715" y="1126671"/>
            <a:ext cx="5780314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2B12C91-5151-4B41-B051-DDF23A3DCC51}"/>
              </a:ext>
            </a:extLst>
          </p:cNvPr>
          <p:cNvSpPr/>
          <p:nvPr/>
        </p:nvSpPr>
        <p:spPr>
          <a:xfrm>
            <a:off x="3225800" y="4038600"/>
            <a:ext cx="177799" cy="203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E0A9E68-DA11-FB49-8C76-FE8C3150E0EB}"/>
              </a:ext>
            </a:extLst>
          </p:cNvPr>
          <p:cNvSpPr/>
          <p:nvPr/>
        </p:nvSpPr>
        <p:spPr>
          <a:xfrm>
            <a:off x="7586133" y="3310467"/>
            <a:ext cx="1337733" cy="3640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2591F506-FD08-8B49-9DFD-C2ACB2ED4778}"/>
              </a:ext>
            </a:extLst>
          </p:cNvPr>
          <p:cNvSpPr/>
          <p:nvPr/>
        </p:nvSpPr>
        <p:spPr>
          <a:xfrm>
            <a:off x="7543798" y="1657350"/>
            <a:ext cx="1337733" cy="3640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BD94DA0-955B-C64E-B66A-9C53CC62F810}"/>
              </a:ext>
            </a:extLst>
          </p:cNvPr>
          <p:cNvSpPr/>
          <p:nvPr/>
        </p:nvSpPr>
        <p:spPr>
          <a:xfrm>
            <a:off x="2967498" y="4464660"/>
            <a:ext cx="562186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u="sng" dirty="0"/>
              <a:t>-50.668</a:t>
            </a:r>
            <a:r>
              <a:rPr lang="en-US" dirty="0"/>
              <a:t>, 	      -0.198, 	         0.101,             </a:t>
            </a:r>
            <a:r>
              <a:rPr lang="en-US" u="sng" dirty="0"/>
              <a:t>50.892</a:t>
            </a:r>
            <a:r>
              <a:rPr lang="en-US" dirty="0"/>
              <a:t>,         </a:t>
            </a:r>
            <a:r>
              <a:rPr lang="en-US" u="sng" dirty="0"/>
              <a:t>0.560</a:t>
            </a:r>
            <a:endParaRPr lang="en-US" dirty="0"/>
          </a:p>
        </p:txBody>
      </p:sp>
      <p:sp>
        <p:nvSpPr>
          <p:cNvPr id="44" name="Google Shape;79;p13">
            <a:extLst>
              <a:ext uri="{FF2B5EF4-FFF2-40B4-BE49-F238E27FC236}">
                <a16:creationId xmlns:a16="http://schemas.microsoft.com/office/drawing/2014/main" id="{732BA1C5-AD8D-0341-B398-93364087A463}"/>
              </a:ext>
            </a:extLst>
          </p:cNvPr>
          <p:cNvSpPr txBox="1">
            <a:spLocks/>
          </p:cNvSpPr>
          <p:nvPr/>
        </p:nvSpPr>
        <p:spPr>
          <a:xfrm>
            <a:off x="227252" y="4468157"/>
            <a:ext cx="1227667" cy="446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100" dirty="0">
                <a:solidFill>
                  <a:schemeClr val="tx1"/>
                </a:solidFill>
              </a:rPr>
              <a:t>Hitchcock</a:t>
            </a:r>
          </a:p>
        </p:txBody>
      </p:sp>
      <p:sp>
        <p:nvSpPr>
          <p:cNvPr id="37" name="Right Arrow 36">
            <a:extLst>
              <a:ext uri="{FF2B5EF4-FFF2-40B4-BE49-F238E27FC236}">
                <a16:creationId xmlns:a16="http://schemas.microsoft.com/office/drawing/2014/main" id="{8C9E665E-80B2-D945-AF1D-7934CBEFFE76}"/>
              </a:ext>
            </a:extLst>
          </p:cNvPr>
          <p:cNvSpPr/>
          <p:nvPr/>
        </p:nvSpPr>
        <p:spPr>
          <a:xfrm rot="2640000">
            <a:off x="1692098" y="1712272"/>
            <a:ext cx="1051567" cy="465465"/>
          </a:xfrm>
          <a:prstGeom prst="rightArrow">
            <a:avLst>
              <a:gd name="adj1" fmla="val 50000"/>
              <a:gd name="adj2" fmla="val 52075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Arrow 45">
            <a:extLst>
              <a:ext uri="{FF2B5EF4-FFF2-40B4-BE49-F238E27FC236}">
                <a16:creationId xmlns:a16="http://schemas.microsoft.com/office/drawing/2014/main" id="{32F2DECC-95F6-BD49-B14D-E3E5445CA929}"/>
              </a:ext>
            </a:extLst>
          </p:cNvPr>
          <p:cNvSpPr/>
          <p:nvPr/>
        </p:nvSpPr>
        <p:spPr>
          <a:xfrm rot="8160000">
            <a:off x="2063051" y="2373153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ight Arrow 48">
            <a:extLst>
              <a:ext uri="{FF2B5EF4-FFF2-40B4-BE49-F238E27FC236}">
                <a16:creationId xmlns:a16="http://schemas.microsoft.com/office/drawing/2014/main" id="{89BB052E-63A9-D643-AF11-AFC8604456FD}"/>
              </a:ext>
            </a:extLst>
          </p:cNvPr>
          <p:cNvSpPr/>
          <p:nvPr/>
        </p:nvSpPr>
        <p:spPr>
          <a:xfrm rot="5400000">
            <a:off x="2084033" y="2753257"/>
            <a:ext cx="357052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ight Arrow 50">
            <a:extLst>
              <a:ext uri="{FF2B5EF4-FFF2-40B4-BE49-F238E27FC236}">
                <a16:creationId xmlns:a16="http://schemas.microsoft.com/office/drawing/2014/main" id="{2C2C2631-8D04-CC42-ABC7-9F881DAF031E}"/>
              </a:ext>
            </a:extLst>
          </p:cNvPr>
          <p:cNvSpPr/>
          <p:nvPr/>
        </p:nvSpPr>
        <p:spPr>
          <a:xfrm rot="13440000" flipH="1">
            <a:off x="2063050" y="3538811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ight Arrow 51">
            <a:extLst>
              <a:ext uri="{FF2B5EF4-FFF2-40B4-BE49-F238E27FC236}">
                <a16:creationId xmlns:a16="http://schemas.microsoft.com/office/drawing/2014/main" id="{2ECF0AB5-E72C-AA42-8295-34F84F4D93A3}"/>
              </a:ext>
            </a:extLst>
          </p:cNvPr>
          <p:cNvSpPr/>
          <p:nvPr/>
        </p:nvSpPr>
        <p:spPr>
          <a:xfrm rot="8160000">
            <a:off x="2063051" y="3133864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Google Shape;119;p18">
            <a:extLst>
              <a:ext uri="{FF2B5EF4-FFF2-40B4-BE49-F238E27FC236}">
                <a16:creationId xmlns:a16="http://schemas.microsoft.com/office/drawing/2014/main" id="{A3E841F5-EF22-C145-8883-1D30D2821F38}"/>
              </a:ext>
            </a:extLst>
          </p:cNvPr>
          <p:cNvSpPr txBox="1">
            <a:spLocks/>
          </p:cNvSpPr>
          <p:nvPr/>
        </p:nvSpPr>
        <p:spPr>
          <a:xfrm rot="2640000">
            <a:off x="1565901" y="1637211"/>
            <a:ext cx="1081986" cy="7701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000" dirty="0">
                <a:solidFill>
                  <a:srgbClr val="4ECDC4"/>
                </a:solidFill>
              </a:rPr>
              <a:t>fewer features</a:t>
            </a:r>
          </a:p>
        </p:txBody>
      </p:sp>
      <p:sp>
        <p:nvSpPr>
          <p:cNvPr id="54" name="Google Shape;119;p18">
            <a:extLst>
              <a:ext uri="{FF2B5EF4-FFF2-40B4-BE49-F238E27FC236}">
                <a16:creationId xmlns:a16="http://schemas.microsoft.com/office/drawing/2014/main" id="{661963E4-BB13-3847-ABE9-889D407409B8}"/>
              </a:ext>
            </a:extLst>
          </p:cNvPr>
          <p:cNvSpPr txBox="1">
            <a:spLocks/>
          </p:cNvSpPr>
          <p:nvPr/>
        </p:nvSpPr>
        <p:spPr>
          <a:xfrm rot="18928885">
            <a:off x="1966285" y="2302868"/>
            <a:ext cx="560792" cy="3078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000" dirty="0">
                <a:solidFill>
                  <a:srgbClr val="4ECDC4"/>
                </a:solidFill>
              </a:rPr>
              <a:t>more</a:t>
            </a:r>
          </a:p>
        </p:txBody>
      </p:sp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6037223" y="600779"/>
            <a:ext cx="3725091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R</a:t>
            </a:r>
            <a:r>
              <a:rPr lang="en-US" b="1" baseline="30000" dirty="0"/>
              <a:t>2</a:t>
            </a:r>
            <a:r>
              <a:rPr lang="en-US" b="1" dirty="0"/>
              <a:t> values </a:t>
            </a:r>
            <a:r>
              <a:rPr lang="en-US" dirty="0"/>
              <a:t>on test-set after training</a:t>
            </a:r>
          </a:p>
        </p:txBody>
      </p:sp>
      <p:sp>
        <p:nvSpPr>
          <p:cNvPr id="57" name="Right Arrow 56">
            <a:extLst>
              <a:ext uri="{FF2B5EF4-FFF2-40B4-BE49-F238E27FC236}">
                <a16:creationId xmlns:a16="http://schemas.microsoft.com/office/drawing/2014/main" id="{39379B82-89CE-3D47-9330-AF6F2B5BC7F2}"/>
              </a:ext>
            </a:extLst>
          </p:cNvPr>
          <p:cNvSpPr/>
          <p:nvPr/>
        </p:nvSpPr>
        <p:spPr>
          <a:xfrm rot="8592505">
            <a:off x="1830299" y="4015885"/>
            <a:ext cx="687837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6741037-7347-334E-9002-FF4D60C738F6}"/>
              </a:ext>
            </a:extLst>
          </p:cNvPr>
          <p:cNvSpPr/>
          <p:nvPr/>
        </p:nvSpPr>
        <p:spPr>
          <a:xfrm>
            <a:off x="1740309" y="1386348"/>
            <a:ext cx="3106993" cy="30971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1858644-BE93-7B4D-BB3F-E8DE53DF53A3}"/>
              </a:ext>
            </a:extLst>
          </p:cNvPr>
          <p:cNvSpPr txBox="1"/>
          <p:nvPr/>
        </p:nvSpPr>
        <p:spPr>
          <a:xfrm>
            <a:off x="5524314" y="1468099"/>
            <a:ext cx="24794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Less stable</a:t>
            </a:r>
          </a:p>
          <a:p>
            <a:pPr algn="ctr"/>
            <a:r>
              <a:rPr lang="en-US" dirty="0"/>
              <a:t>(higher variance, overfitting)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A48AFD7-1050-F04A-8635-490139043FB2}"/>
              </a:ext>
            </a:extLst>
          </p:cNvPr>
          <p:cNvSpPr txBox="1"/>
          <p:nvPr/>
        </p:nvSpPr>
        <p:spPr>
          <a:xfrm>
            <a:off x="929366" y="1468099"/>
            <a:ext cx="27241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slightly more stable</a:t>
            </a:r>
          </a:p>
          <a:p>
            <a:pPr algn="ctr"/>
            <a:r>
              <a:rPr lang="en-US" dirty="0"/>
              <a:t>(less variance, less overfitting)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90338E2-525C-EE4C-87A8-EB9DE3921A41}"/>
              </a:ext>
            </a:extLst>
          </p:cNvPr>
          <p:cNvSpPr/>
          <p:nvPr/>
        </p:nvSpPr>
        <p:spPr>
          <a:xfrm>
            <a:off x="2951168" y="4124825"/>
            <a:ext cx="608080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/>
              <a:t>year,</a:t>
            </a:r>
            <a:r>
              <a:rPr lang="en-US" dirty="0"/>
              <a:t>	       </a:t>
            </a:r>
            <a:r>
              <a:rPr lang="en-US" i="1" dirty="0"/>
              <a:t>duration</a:t>
            </a:r>
            <a:r>
              <a:rPr lang="en-US" dirty="0"/>
              <a:t>,       </a:t>
            </a:r>
            <a:r>
              <a:rPr lang="en-US" i="1" dirty="0"/>
              <a:t>rating count</a:t>
            </a:r>
            <a:r>
              <a:rPr lang="en-US" dirty="0"/>
              <a:t>,   log(</a:t>
            </a:r>
            <a:r>
              <a:rPr lang="en-US" i="1" dirty="0"/>
              <a:t>year</a:t>
            </a:r>
            <a:r>
              <a:rPr lang="en-US" dirty="0"/>
              <a:t>),     log(</a:t>
            </a:r>
            <a:r>
              <a:rPr lang="en-US" i="1" dirty="0"/>
              <a:t>rating count</a:t>
            </a:r>
            <a:r>
              <a:rPr lang="en-US" dirty="0"/>
              <a:t>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DCFCA00-BD57-BB47-A35A-3F4BDC450FFB}"/>
              </a:ext>
            </a:extLst>
          </p:cNvPr>
          <p:cNvSpPr/>
          <p:nvPr/>
        </p:nvSpPr>
        <p:spPr>
          <a:xfrm>
            <a:off x="4950373" y="2543504"/>
            <a:ext cx="2312276" cy="13768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F7CB63D-1EEE-E74E-9790-F66AF00096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8900" y="2033873"/>
            <a:ext cx="3975100" cy="17653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2AD05171-F25C-9245-96B3-ABF6B67077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5670" y="2048863"/>
            <a:ext cx="3975100" cy="179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9541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7"/>
          <p:cNvSpPr txBox="1">
            <a:spLocks noGrp="1"/>
          </p:cNvSpPr>
          <p:nvPr>
            <p:ph type="ctrTitle" idx="4294967295"/>
          </p:nvPr>
        </p:nvSpPr>
        <p:spPr>
          <a:xfrm>
            <a:off x="0" y="135464"/>
            <a:ext cx="9144000" cy="79322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>
                <a:solidFill>
                  <a:srgbClr val="FFFFFF"/>
                </a:solidFill>
              </a:rPr>
              <a:t>Opposite trends</a:t>
            </a:r>
            <a:endParaRPr sz="5400" dirty="0">
              <a:solidFill>
                <a:srgbClr val="FFFFFF"/>
              </a:solidFill>
            </a:endParaRPr>
          </a:p>
        </p:txBody>
      </p:sp>
      <p:sp>
        <p:nvSpPr>
          <p:cNvPr id="114" name="Google Shape;114;p17"/>
          <p:cNvSpPr txBox="1">
            <a:spLocks noGrp="1"/>
          </p:cNvSpPr>
          <p:nvPr>
            <p:ph type="sldNum" idx="12"/>
          </p:nvPr>
        </p:nvSpPr>
        <p:spPr>
          <a:xfrm>
            <a:off x="4297650" y="477748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552D4DF-F2EA-374E-A3A0-1EEDB4CC36C1}"/>
              </a:ext>
            </a:extLst>
          </p:cNvPr>
          <p:cNvGrpSpPr/>
          <p:nvPr/>
        </p:nvGrpSpPr>
        <p:grpSpPr>
          <a:xfrm>
            <a:off x="3483011" y="-3620731"/>
            <a:ext cx="2247900" cy="2247900"/>
            <a:chOff x="6004985" y="228598"/>
            <a:chExt cx="2247900" cy="2247900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E3000AFA-C1C6-0E4E-AC4F-8F0AD36618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04985" y="228598"/>
              <a:ext cx="2247900" cy="2247900"/>
            </a:xfrm>
            <a:prstGeom prst="rect">
              <a:avLst/>
            </a:prstGeom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BC5B7E7-F9D9-AA40-A417-C3D24FCDB673}"/>
                </a:ext>
              </a:extLst>
            </p:cNvPr>
            <p:cNvSpPr/>
            <p:nvPr/>
          </p:nvSpPr>
          <p:spPr>
            <a:xfrm>
              <a:off x="7135058" y="2417262"/>
              <a:ext cx="76903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Google Shape;79;p13">
            <a:extLst>
              <a:ext uri="{FF2B5EF4-FFF2-40B4-BE49-F238E27FC236}">
                <a16:creationId xmlns:a16="http://schemas.microsoft.com/office/drawing/2014/main" id="{2BACD72A-B961-384D-B3D4-F3220FDBD842}"/>
              </a:ext>
            </a:extLst>
          </p:cNvPr>
          <p:cNvSpPr txBox="1">
            <a:spLocks/>
          </p:cNvSpPr>
          <p:nvPr/>
        </p:nvSpPr>
        <p:spPr>
          <a:xfrm>
            <a:off x="648924" y="761967"/>
            <a:ext cx="1227667" cy="446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>
                <a:solidFill>
                  <a:schemeClr val="tx1"/>
                </a:solidFill>
              </a:rPr>
              <a:t>Hitchcock</a:t>
            </a:r>
          </a:p>
        </p:txBody>
      </p:sp>
      <p:sp>
        <p:nvSpPr>
          <p:cNvPr id="22" name="Google Shape;79;p13">
            <a:extLst>
              <a:ext uri="{FF2B5EF4-FFF2-40B4-BE49-F238E27FC236}">
                <a16:creationId xmlns:a16="http://schemas.microsoft.com/office/drawing/2014/main" id="{D8DBC691-8A43-6245-A529-018F064B1E42}"/>
              </a:ext>
            </a:extLst>
          </p:cNvPr>
          <p:cNvSpPr txBox="1">
            <a:spLocks/>
          </p:cNvSpPr>
          <p:nvPr/>
        </p:nvSpPr>
        <p:spPr>
          <a:xfrm>
            <a:off x="7387548" y="759485"/>
            <a:ext cx="975360" cy="449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>
                <a:solidFill>
                  <a:schemeClr val="tx1"/>
                </a:solidFill>
              </a:rPr>
              <a:t>Allen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73DCD1F3-0239-9641-A284-53D71B7CAF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825" y="1256706"/>
            <a:ext cx="975783" cy="1208712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BE13FDBE-3221-E741-B4C9-2ACD638B83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64420" y="1177094"/>
            <a:ext cx="1002030" cy="128832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F15BC58-BE8C-CE47-9990-3F1636BC51B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7810" y="2994770"/>
            <a:ext cx="1651000" cy="1765300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345C0EE5-A91C-CF4E-AD2E-7A7D1E0FA3E3}"/>
              </a:ext>
            </a:extLst>
          </p:cNvPr>
          <p:cNvGrpSpPr/>
          <p:nvPr/>
        </p:nvGrpSpPr>
        <p:grpSpPr>
          <a:xfrm>
            <a:off x="7067280" y="2985042"/>
            <a:ext cx="1520757" cy="1775028"/>
            <a:chOff x="3273493" y="1689100"/>
            <a:chExt cx="1520757" cy="1775028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C1BBC8E-9C6A-E648-AC4D-87966D04B48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349750" y="1689100"/>
              <a:ext cx="444500" cy="17653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B0572DE-155E-5A4E-AEDE-DF2F10147EF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273493" y="1698828"/>
              <a:ext cx="1079500" cy="1765300"/>
            </a:xfrm>
            <a:prstGeom prst="rect">
              <a:avLst/>
            </a:prstGeom>
          </p:spPr>
        </p:pic>
      </p:grpSp>
      <p:sp>
        <p:nvSpPr>
          <p:cNvPr id="29" name="Google Shape;79;p13">
            <a:extLst>
              <a:ext uri="{FF2B5EF4-FFF2-40B4-BE49-F238E27FC236}">
                <a16:creationId xmlns:a16="http://schemas.microsoft.com/office/drawing/2014/main" id="{51D310D7-4D53-DA4D-9D6F-7C37BD5AAB06}"/>
              </a:ext>
            </a:extLst>
          </p:cNvPr>
          <p:cNvSpPr txBox="1">
            <a:spLocks/>
          </p:cNvSpPr>
          <p:nvPr/>
        </p:nvSpPr>
        <p:spPr>
          <a:xfrm>
            <a:off x="1097657" y="2715684"/>
            <a:ext cx="1227667" cy="446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chemeClr val="tx1"/>
                </a:solidFill>
              </a:rPr>
              <a:t>R</a:t>
            </a:r>
            <a:r>
              <a:rPr lang="en-US" sz="1200" baseline="30000" dirty="0">
                <a:solidFill>
                  <a:schemeClr val="tx1"/>
                </a:solidFill>
              </a:rPr>
              <a:t>2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000" dirty="0">
                <a:solidFill>
                  <a:schemeClr val="tx1"/>
                </a:solidFill>
              </a:rPr>
              <a:t>on test set</a:t>
            </a:r>
          </a:p>
        </p:txBody>
      </p:sp>
      <p:sp>
        <p:nvSpPr>
          <p:cNvPr id="30" name="Google Shape;79;p13">
            <a:extLst>
              <a:ext uri="{FF2B5EF4-FFF2-40B4-BE49-F238E27FC236}">
                <a16:creationId xmlns:a16="http://schemas.microsoft.com/office/drawing/2014/main" id="{61D21692-F489-0B4C-8243-ECA66ECD3E1B}"/>
              </a:ext>
            </a:extLst>
          </p:cNvPr>
          <p:cNvSpPr txBox="1">
            <a:spLocks/>
          </p:cNvSpPr>
          <p:nvPr/>
        </p:nvSpPr>
        <p:spPr>
          <a:xfrm>
            <a:off x="8026400" y="2715684"/>
            <a:ext cx="1227667" cy="446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chemeClr val="tx1"/>
                </a:solidFill>
              </a:rPr>
              <a:t>R</a:t>
            </a:r>
            <a:r>
              <a:rPr lang="en-US" sz="1200" baseline="30000" dirty="0">
                <a:solidFill>
                  <a:schemeClr val="tx1"/>
                </a:solidFill>
              </a:rPr>
              <a:t>2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000" dirty="0">
                <a:solidFill>
                  <a:schemeClr val="tx1"/>
                </a:solidFill>
              </a:rPr>
              <a:t>on test set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FD81C6A-3EDD-194B-8CF9-CE3F73360A50}"/>
              </a:ext>
            </a:extLst>
          </p:cNvPr>
          <p:cNvSpPr/>
          <p:nvPr/>
        </p:nvSpPr>
        <p:spPr>
          <a:xfrm>
            <a:off x="7306733" y="4309533"/>
            <a:ext cx="1024467" cy="4318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B8D54C2C-8CBF-FD4A-A11A-41047DD4250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953417" y="3061256"/>
            <a:ext cx="1726944" cy="1773936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7F4F7420-D844-1D41-871E-3541042CCEA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63731" y="3060932"/>
            <a:ext cx="1728216" cy="1763486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5D68F280-6281-D442-ABD1-3A667B73E52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952072" y="1101285"/>
            <a:ext cx="1737360" cy="1699591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ABB0F8EE-9696-D443-97DC-B5DFFEFFB67F}"/>
              </a:ext>
            </a:extLst>
          </p:cNvPr>
          <p:cNvPicPr>
            <a:picLocks/>
          </p:cNvPicPr>
          <p:nvPr/>
        </p:nvPicPr>
        <p:blipFill>
          <a:blip r:embed="rId12"/>
          <a:stretch>
            <a:fillRect/>
          </a:stretch>
        </p:blipFill>
        <p:spPr>
          <a:xfrm>
            <a:off x="2387136" y="1108376"/>
            <a:ext cx="1728216" cy="1700784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16C728FF-2D74-7A49-8DB2-34B3CCC3D577}"/>
              </a:ext>
            </a:extLst>
          </p:cNvPr>
          <p:cNvSpPr/>
          <p:nvPr/>
        </p:nvSpPr>
        <p:spPr>
          <a:xfrm>
            <a:off x="5819639" y="2732223"/>
            <a:ext cx="57150" cy="5503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9B8BDA5E-04A1-864A-97E2-53601CC45840}"/>
              </a:ext>
            </a:extLst>
          </p:cNvPr>
          <p:cNvSpPr/>
          <p:nvPr/>
        </p:nvSpPr>
        <p:spPr>
          <a:xfrm>
            <a:off x="3254945" y="2741543"/>
            <a:ext cx="52202" cy="5402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9217F99-AEBB-ED4F-A546-5FCE1C9D65CD}"/>
              </a:ext>
            </a:extLst>
          </p:cNvPr>
          <p:cNvSpPr txBox="1"/>
          <p:nvPr/>
        </p:nvSpPr>
        <p:spPr>
          <a:xfrm>
            <a:off x="1287231" y="4006572"/>
            <a:ext cx="575352" cy="292388"/>
          </a:xfrm>
          <a:prstGeom prst="rect">
            <a:avLst/>
          </a:prstGeom>
          <a:solidFill>
            <a:srgbClr val="4ECDC4"/>
          </a:solidFill>
        </p:spPr>
        <p:txBody>
          <a:bodyPr wrap="square" rtlCol="0">
            <a:spAutoFit/>
          </a:bodyPr>
          <a:lstStyle/>
          <a:p>
            <a:r>
              <a:rPr lang="en-US" sz="1300" b="1" dirty="0">
                <a:latin typeface="Garamond" panose="02020404030301010803" pitchFamily="18" charset="0"/>
              </a:rPr>
              <a:t>0.78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2B60608-90A7-EE4F-BEF0-D80AD5C530A1}"/>
              </a:ext>
            </a:extLst>
          </p:cNvPr>
          <p:cNvSpPr txBox="1"/>
          <p:nvPr/>
        </p:nvSpPr>
        <p:spPr>
          <a:xfrm>
            <a:off x="1234679" y="4347998"/>
            <a:ext cx="575352" cy="307777"/>
          </a:xfrm>
          <a:prstGeom prst="rect">
            <a:avLst/>
          </a:prstGeom>
          <a:solidFill>
            <a:srgbClr val="4ECDC4"/>
          </a:solidFill>
        </p:spPr>
        <p:txBody>
          <a:bodyPr wrap="square" rtlCol="0">
            <a:spAutoFit/>
          </a:bodyPr>
          <a:lstStyle/>
          <a:p>
            <a:r>
              <a:rPr lang="en-US" b="1" i="1" dirty="0">
                <a:latin typeface="Garamond" panose="02020404030301010803" pitchFamily="18" charset="0"/>
              </a:rPr>
              <a:t>0.68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F89D068-6A58-794B-BC47-E0797C9AC4F0}"/>
              </a:ext>
            </a:extLst>
          </p:cNvPr>
          <p:cNvSpPr txBox="1"/>
          <p:nvPr/>
        </p:nvSpPr>
        <p:spPr>
          <a:xfrm>
            <a:off x="1297741" y="3028950"/>
            <a:ext cx="575352" cy="276999"/>
          </a:xfrm>
          <a:prstGeom prst="rect">
            <a:avLst/>
          </a:prstGeom>
          <a:solidFill>
            <a:srgbClr val="4ECDC4"/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Garamond" panose="02020404030301010803" pitchFamily="18" charset="0"/>
              </a:rPr>
              <a:t>0.37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55E06D9-2A40-7A40-B7FD-9C1564CAC2A6}"/>
              </a:ext>
            </a:extLst>
          </p:cNvPr>
          <p:cNvSpPr txBox="1"/>
          <p:nvPr/>
        </p:nvSpPr>
        <p:spPr>
          <a:xfrm>
            <a:off x="8160997" y="3993275"/>
            <a:ext cx="575352" cy="276999"/>
          </a:xfrm>
          <a:prstGeom prst="rect">
            <a:avLst/>
          </a:prstGeom>
          <a:solidFill>
            <a:srgbClr val="4ECDC4"/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Garamond" panose="02020404030301010803" pitchFamily="18" charset="0"/>
              </a:rPr>
              <a:t>0.36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4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694944" y="624078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1156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2468880" y="971550"/>
            <a:ext cx="6678652" cy="4631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A more thorough investigation using Lasso CV on all features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241E01B-A6AD-1542-8624-9D0D09F08B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038" y="1492548"/>
            <a:ext cx="8686800" cy="61088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C8166DA-C70B-A646-AE38-F053A74EB6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013" y="2263772"/>
            <a:ext cx="8817551" cy="65087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B6E0A67-F2CD-F74E-B32C-18ED0C27A477}"/>
              </a:ext>
            </a:extLst>
          </p:cNvPr>
          <p:cNvSpPr/>
          <p:nvPr/>
        </p:nvSpPr>
        <p:spPr>
          <a:xfrm>
            <a:off x="257175" y="230028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A06F0B8-7A45-5946-93FE-745219179D91}"/>
              </a:ext>
            </a:extLst>
          </p:cNvPr>
          <p:cNvSpPr/>
          <p:nvPr/>
        </p:nvSpPr>
        <p:spPr>
          <a:xfrm>
            <a:off x="257175" y="148113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D4F5CC-834A-3D49-B472-6DE5AB03C9A3}"/>
              </a:ext>
            </a:extLst>
          </p:cNvPr>
          <p:cNvSpPr txBox="1"/>
          <p:nvPr/>
        </p:nvSpPr>
        <p:spPr>
          <a:xfrm>
            <a:off x="228600" y="2071688"/>
            <a:ext cx="2300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Polynomial Features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B9AEE90-C4B7-3B45-8603-3CEE59BBEE34}"/>
              </a:ext>
            </a:extLst>
          </p:cNvPr>
          <p:cNvGrpSpPr/>
          <p:nvPr/>
        </p:nvGrpSpPr>
        <p:grpSpPr>
          <a:xfrm>
            <a:off x="3171816" y="3657601"/>
            <a:ext cx="5826410" cy="772204"/>
            <a:chOff x="31482" y="3131058"/>
            <a:chExt cx="9138145" cy="1329654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E7BD834F-CB02-024A-89A8-5BAE058987A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1482" y="3155660"/>
              <a:ext cx="975782" cy="1208712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FA7625A9-2B9F-2049-BDF7-2172964646B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310135" y="3155660"/>
              <a:ext cx="1373858" cy="1015703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004689C0-4A08-B049-B365-6E95898E6B3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897229" y="3155660"/>
              <a:ext cx="979904" cy="1305052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A8FE669A-6B41-C34B-BA4C-71D34D2F13D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090366" y="3155660"/>
              <a:ext cx="1209711" cy="1302765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C60056DE-5A78-264E-86F3-279DC422D7B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558129" y="3155826"/>
              <a:ext cx="877823" cy="1287955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A3765A5D-582D-3344-A76E-3BF21B4B7D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856848" y="3155660"/>
              <a:ext cx="993729" cy="1288323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50E46BEC-A543-CE43-B44E-BF909524AE4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8161309" y="3131058"/>
              <a:ext cx="1008318" cy="1275218"/>
            </a:xfrm>
            <a:prstGeom prst="rect">
              <a:avLst/>
            </a:prstGeom>
          </p:spPr>
        </p:pic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281C14A2-7026-7F4E-9DF4-C5079DB49EA1}"/>
              </a:ext>
            </a:extLst>
          </p:cNvPr>
          <p:cNvSpPr txBox="1"/>
          <p:nvPr/>
        </p:nvSpPr>
        <p:spPr>
          <a:xfrm>
            <a:off x="425451" y="3846120"/>
            <a:ext cx="2171700" cy="309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Greatest coefficients*: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9320A13-CF04-2C47-A450-6947334FE67C}"/>
              </a:ext>
            </a:extLst>
          </p:cNvPr>
          <p:cNvSpPr txBox="1"/>
          <p:nvPr/>
        </p:nvSpPr>
        <p:spPr>
          <a:xfrm>
            <a:off x="639763" y="3228975"/>
            <a:ext cx="197167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Contributors</a:t>
            </a:r>
          </a:p>
          <a:p>
            <a:pPr algn="r"/>
            <a:r>
              <a:rPr lang="en-US" sz="1100" dirty="0"/>
              <a:t>(positive coefficients)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CC8DB6D-0604-F046-8192-D71D0C9CE8BF}"/>
              </a:ext>
            </a:extLst>
          </p:cNvPr>
          <p:cNvSpPr txBox="1"/>
          <p:nvPr/>
        </p:nvSpPr>
        <p:spPr>
          <a:xfrm>
            <a:off x="268288" y="4295774"/>
            <a:ext cx="232886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Detractors</a:t>
            </a:r>
          </a:p>
          <a:p>
            <a:pPr algn="r"/>
            <a:r>
              <a:rPr lang="en-US" sz="1100" dirty="0"/>
              <a:t>(negative coefficients)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34528A6-C5B6-0248-9CA9-F2E2C14E8528}"/>
              </a:ext>
            </a:extLst>
          </p:cNvPr>
          <p:cNvSpPr txBox="1"/>
          <p:nvPr/>
        </p:nvSpPr>
        <p:spPr>
          <a:xfrm>
            <a:off x="2814638" y="3386137"/>
            <a:ext cx="13001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B0F0"/>
                </a:solidFill>
              </a:rPr>
              <a:t>log(rating </a:t>
            </a:r>
            <a:r>
              <a:rPr lang="en-US" dirty="0" err="1">
                <a:solidFill>
                  <a:srgbClr val="00B0F0"/>
                </a:solidFill>
              </a:rPr>
              <a:t>cnt</a:t>
            </a:r>
            <a:r>
              <a:rPr lang="en-US" dirty="0">
                <a:solidFill>
                  <a:srgbClr val="00B0F0"/>
                </a:solidFill>
              </a:rPr>
              <a:t>)</a:t>
            </a:r>
            <a:endParaRPr lang="en-US" sz="1100" dirty="0">
              <a:solidFill>
                <a:srgbClr val="00B0F0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E510701-A7D6-C041-B292-076A1EAFC6AF}"/>
              </a:ext>
            </a:extLst>
          </p:cNvPr>
          <p:cNvSpPr txBox="1"/>
          <p:nvPr/>
        </p:nvSpPr>
        <p:spPr>
          <a:xfrm>
            <a:off x="2786063" y="3300411"/>
            <a:ext cx="130016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00B0F0"/>
                </a:solidFill>
              </a:rPr>
              <a:t>tv series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BCDCB75-8718-0743-AC41-E6EFC685C0BA}"/>
              </a:ext>
            </a:extLst>
          </p:cNvPr>
          <p:cNvSpPr txBox="1"/>
          <p:nvPr/>
        </p:nvSpPr>
        <p:spPr>
          <a:xfrm>
            <a:off x="2800351" y="4352925"/>
            <a:ext cx="1300162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" dirty="0">
                <a:solidFill>
                  <a:srgbClr val="00B0F0"/>
                </a:solidFill>
              </a:rPr>
              <a:t>Edward Chapman</a:t>
            </a:r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01BC2AE7-EA30-CB44-933B-55EC92AB1D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0563" y="279241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0E8C3A6-DB0F-0348-AE6E-4D3C3CDD0A82}"/>
              </a:ext>
            </a:extLst>
          </p:cNvPr>
          <p:cNvSpPr txBox="1"/>
          <p:nvPr/>
        </p:nvSpPr>
        <p:spPr>
          <a:xfrm>
            <a:off x="3786187" y="3443286"/>
            <a:ext cx="130016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00B0F0"/>
                </a:solidFill>
              </a:rPr>
              <a:t>log(rating </a:t>
            </a:r>
            <a:r>
              <a:rPr lang="en-US" sz="800" dirty="0" err="1">
                <a:solidFill>
                  <a:srgbClr val="00B0F0"/>
                </a:solidFill>
              </a:rPr>
              <a:t>cnt</a:t>
            </a:r>
            <a:r>
              <a:rPr lang="en-US" sz="800" dirty="0">
                <a:solidFill>
                  <a:srgbClr val="00B0F0"/>
                </a:solidFill>
              </a:rPr>
              <a:t>)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29B1C09-E64F-7245-9D02-0EAA2BBF7851}"/>
              </a:ext>
            </a:extLst>
          </p:cNvPr>
          <p:cNvSpPr txBox="1"/>
          <p:nvPr/>
        </p:nvSpPr>
        <p:spPr>
          <a:xfrm>
            <a:off x="3771899" y="3362324"/>
            <a:ext cx="130016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>
                <a:solidFill>
                  <a:srgbClr val="00B0F0"/>
                </a:solidFill>
              </a:rPr>
              <a:t>duration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898E668-81DE-C344-8E0D-AB7004C435E9}"/>
              </a:ext>
            </a:extLst>
          </p:cNvPr>
          <p:cNvSpPr txBox="1"/>
          <p:nvPr/>
        </p:nvSpPr>
        <p:spPr>
          <a:xfrm>
            <a:off x="3771899" y="4346652"/>
            <a:ext cx="130016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" dirty="0">
                <a:solidFill>
                  <a:srgbClr val="00B0F0"/>
                </a:solidFill>
              </a:rPr>
              <a:t>Georg </a:t>
            </a:r>
            <a:r>
              <a:rPr lang="en-US" sz="500" dirty="0" err="1">
                <a:solidFill>
                  <a:srgbClr val="00B0F0"/>
                </a:solidFill>
              </a:rPr>
              <a:t>Funkquist</a:t>
            </a:r>
            <a:endParaRPr lang="en-US" sz="500" dirty="0">
              <a:solidFill>
                <a:srgbClr val="00B0F0"/>
              </a:solidFill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20E5D5E-B415-AE45-BAC1-523F0D230F4D}"/>
              </a:ext>
            </a:extLst>
          </p:cNvPr>
          <p:cNvSpPr txBox="1"/>
          <p:nvPr/>
        </p:nvSpPr>
        <p:spPr>
          <a:xfrm>
            <a:off x="3771899" y="4437720"/>
            <a:ext cx="130016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" dirty="0" err="1">
                <a:solidFill>
                  <a:srgbClr val="00B0F0"/>
                </a:solidFill>
              </a:rPr>
              <a:t>Stig</a:t>
            </a:r>
            <a:r>
              <a:rPr lang="en-US" sz="500" dirty="0">
                <a:solidFill>
                  <a:srgbClr val="00B0F0"/>
                </a:solidFill>
              </a:rPr>
              <a:t> Olin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1E3F4CB-E77B-354B-B588-7E8813C70A60}"/>
              </a:ext>
            </a:extLst>
          </p:cNvPr>
          <p:cNvSpPr txBox="1"/>
          <p:nvPr/>
        </p:nvSpPr>
        <p:spPr>
          <a:xfrm>
            <a:off x="3764465" y="3294721"/>
            <a:ext cx="1300162" cy="1384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" dirty="0" err="1">
                <a:solidFill>
                  <a:srgbClr val="00B0F0"/>
                </a:solidFill>
              </a:rPr>
              <a:t>Ewa</a:t>
            </a:r>
            <a:r>
              <a:rPr lang="en-US" sz="300" dirty="0">
                <a:solidFill>
                  <a:srgbClr val="00B0F0"/>
                </a:solidFill>
              </a:rPr>
              <a:t> </a:t>
            </a:r>
            <a:r>
              <a:rPr lang="en-US" sz="300" dirty="0" err="1">
                <a:solidFill>
                  <a:srgbClr val="00B0F0"/>
                </a:solidFill>
              </a:rPr>
              <a:t>Fröling</a:t>
            </a:r>
            <a:endParaRPr lang="en-US" sz="300" dirty="0">
              <a:solidFill>
                <a:srgbClr val="00B0F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16F92B6-DD93-0D41-B4F0-DE6972A00E8E}"/>
              </a:ext>
            </a:extLst>
          </p:cNvPr>
          <p:cNvSpPr txBox="1"/>
          <p:nvPr/>
        </p:nvSpPr>
        <p:spPr>
          <a:xfrm>
            <a:off x="4869365" y="3166946"/>
            <a:ext cx="2535044" cy="1523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" dirty="0">
                <a:solidFill>
                  <a:srgbClr val="00B0F0"/>
                </a:solidFill>
              </a:rPr>
              <a:t>Gottfried John</a:t>
            </a:r>
          </a:p>
          <a:p>
            <a:pPr algn="ctr"/>
            <a:r>
              <a:rPr lang="en-US" sz="500" dirty="0">
                <a:solidFill>
                  <a:srgbClr val="00B0F0"/>
                </a:solidFill>
              </a:rPr>
              <a:t>El </a:t>
            </a:r>
            <a:r>
              <a:rPr lang="en-US" sz="500" dirty="0" err="1">
                <a:solidFill>
                  <a:srgbClr val="00B0F0"/>
                </a:solidFill>
              </a:rPr>
              <a:t>Hedi</a:t>
            </a:r>
            <a:r>
              <a:rPr lang="en-US" sz="500" dirty="0">
                <a:solidFill>
                  <a:srgbClr val="00B0F0"/>
                </a:solidFill>
              </a:rPr>
              <a:t> ben Salem </a:t>
            </a:r>
          </a:p>
          <a:p>
            <a:pPr algn="ctr"/>
            <a:r>
              <a:rPr lang="en-US" sz="600" dirty="0">
                <a:solidFill>
                  <a:srgbClr val="00B0F0"/>
                </a:solidFill>
              </a:rPr>
              <a:t>Walter </a:t>
            </a:r>
            <a:r>
              <a:rPr lang="en-US" sz="600" dirty="0" err="1">
                <a:solidFill>
                  <a:srgbClr val="00B0F0"/>
                </a:solidFill>
              </a:rPr>
              <a:t>Sedlmayr</a:t>
            </a:r>
            <a:endParaRPr lang="en-US" sz="600" dirty="0">
              <a:solidFill>
                <a:srgbClr val="00B0F0"/>
              </a:solidFill>
            </a:endParaRPr>
          </a:p>
          <a:p>
            <a:pPr algn="ctr"/>
            <a:r>
              <a:rPr lang="en-US" sz="700" dirty="0" err="1">
                <a:solidFill>
                  <a:srgbClr val="00B0F0"/>
                </a:solidFill>
              </a:rPr>
              <a:t>Irm</a:t>
            </a:r>
            <a:r>
              <a:rPr lang="en-US" sz="700" dirty="0">
                <a:solidFill>
                  <a:srgbClr val="00B0F0"/>
                </a:solidFill>
              </a:rPr>
              <a:t> Hermann</a:t>
            </a:r>
          </a:p>
          <a:p>
            <a:pPr algn="ctr"/>
            <a:r>
              <a:rPr lang="en-US" sz="800" dirty="0">
                <a:solidFill>
                  <a:srgbClr val="00B0F0"/>
                </a:solidFill>
              </a:rPr>
              <a:t>Duration</a:t>
            </a:r>
          </a:p>
          <a:p>
            <a:pPr algn="ctr"/>
            <a:endParaRPr lang="en-US" sz="900" dirty="0">
              <a:solidFill>
                <a:srgbClr val="00B0F0"/>
              </a:solidFill>
            </a:endParaRPr>
          </a:p>
          <a:p>
            <a:pPr algn="ctr"/>
            <a:endParaRPr lang="en-US" sz="900" dirty="0">
              <a:solidFill>
                <a:srgbClr val="00B0F0"/>
              </a:solidFill>
            </a:endParaRPr>
          </a:p>
          <a:p>
            <a:pPr algn="ctr"/>
            <a:endParaRPr lang="en-US" sz="900" dirty="0">
              <a:solidFill>
                <a:srgbClr val="00B0F0"/>
              </a:solidFill>
            </a:endParaRPr>
          </a:p>
          <a:p>
            <a:pPr algn="ctr"/>
            <a:endParaRPr lang="en-US" sz="900" dirty="0">
              <a:solidFill>
                <a:srgbClr val="00B0F0"/>
              </a:solidFill>
            </a:endParaRPr>
          </a:p>
          <a:p>
            <a:pPr algn="ctr"/>
            <a:endParaRPr lang="en-US" sz="900" dirty="0">
              <a:solidFill>
                <a:srgbClr val="00B0F0"/>
              </a:solidFill>
            </a:endParaRPr>
          </a:p>
          <a:p>
            <a:pPr algn="ctr"/>
            <a:endParaRPr lang="en-US" sz="600" dirty="0">
              <a:solidFill>
                <a:srgbClr val="00B0F0"/>
              </a:solidFill>
            </a:endParaRPr>
          </a:p>
          <a:p>
            <a:pPr algn="ctr"/>
            <a:r>
              <a:rPr lang="en-US" sz="800" dirty="0" err="1">
                <a:solidFill>
                  <a:srgbClr val="00B0F0"/>
                </a:solidFill>
              </a:rPr>
              <a:t>Ulli</a:t>
            </a:r>
            <a:r>
              <a:rPr lang="en-US" sz="800" dirty="0">
                <a:solidFill>
                  <a:srgbClr val="00B0F0"/>
                </a:solidFill>
              </a:rPr>
              <a:t> </a:t>
            </a:r>
            <a:r>
              <a:rPr lang="en-US" sz="800" dirty="0" err="1">
                <a:solidFill>
                  <a:srgbClr val="00B0F0"/>
                </a:solidFill>
              </a:rPr>
              <a:t>Lommel</a:t>
            </a:r>
            <a:endParaRPr lang="en-US" sz="800" dirty="0">
              <a:solidFill>
                <a:srgbClr val="00B0F0"/>
              </a:solidFill>
            </a:endParaRPr>
          </a:p>
          <a:p>
            <a:pPr algn="ctr"/>
            <a:r>
              <a:rPr lang="en-US" sz="400" dirty="0">
                <a:solidFill>
                  <a:srgbClr val="00B0F0"/>
                </a:solidFill>
              </a:rPr>
              <a:t>Margarethe von Trotta</a:t>
            </a:r>
            <a:endParaRPr lang="en-US" sz="900" dirty="0">
              <a:solidFill>
                <a:srgbClr val="00B0F0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848E9F1-2912-6447-8495-DE6458058455}"/>
              </a:ext>
            </a:extLst>
          </p:cNvPr>
          <p:cNvSpPr txBox="1"/>
          <p:nvPr/>
        </p:nvSpPr>
        <p:spPr>
          <a:xfrm>
            <a:off x="6343651" y="3514725"/>
            <a:ext cx="130016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" dirty="0">
                <a:solidFill>
                  <a:srgbClr val="00B0F0"/>
                </a:solidFill>
              </a:rPr>
              <a:t>log(rating </a:t>
            </a:r>
            <a:r>
              <a:rPr lang="en-US" sz="500" dirty="0" err="1">
                <a:solidFill>
                  <a:srgbClr val="00B0F0"/>
                </a:solidFill>
              </a:rPr>
              <a:t>cnt</a:t>
            </a:r>
            <a:r>
              <a:rPr lang="en-US" sz="500" dirty="0">
                <a:solidFill>
                  <a:srgbClr val="00B0F0"/>
                </a:solidFill>
              </a:rPr>
              <a:t>)</a:t>
            </a:r>
            <a:r>
              <a:rPr lang="en-US" sz="500" dirty="0">
                <a:solidFill>
                  <a:schemeClr val="tx1"/>
                </a:solidFill>
              </a:rPr>
              <a:t> x </a:t>
            </a:r>
            <a:r>
              <a:rPr lang="en-US" sz="500" dirty="0">
                <a:solidFill>
                  <a:srgbClr val="00B0F0"/>
                </a:solidFill>
              </a:rPr>
              <a:t>documentary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2F31E612-5956-9A49-85AF-0C745497A44F}"/>
              </a:ext>
            </a:extLst>
          </p:cNvPr>
          <p:cNvSpPr txBox="1"/>
          <p:nvPr/>
        </p:nvSpPr>
        <p:spPr>
          <a:xfrm>
            <a:off x="6307932" y="3448050"/>
            <a:ext cx="1300162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>
                <a:solidFill>
                  <a:srgbClr val="00B0F0"/>
                </a:solidFill>
              </a:rPr>
              <a:t>tv series</a:t>
            </a:r>
            <a:r>
              <a:rPr lang="en-US" sz="450" dirty="0">
                <a:solidFill>
                  <a:schemeClr val="tx1"/>
                </a:solidFill>
              </a:rPr>
              <a:t> x </a:t>
            </a:r>
            <a:r>
              <a:rPr lang="en-US" sz="450" dirty="0">
                <a:solidFill>
                  <a:srgbClr val="00B0F0"/>
                </a:solidFill>
              </a:rPr>
              <a:t>Werner Herzog (appears)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C733C14-A20E-FF4D-B8DF-EEC3849C6546}"/>
              </a:ext>
            </a:extLst>
          </p:cNvPr>
          <p:cNvSpPr txBox="1"/>
          <p:nvPr/>
        </p:nvSpPr>
        <p:spPr>
          <a:xfrm>
            <a:off x="6357938" y="3373809"/>
            <a:ext cx="1300162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 err="1">
                <a:solidFill>
                  <a:srgbClr val="00B0F0"/>
                </a:solidFill>
              </a:rPr>
              <a:t>docu</a:t>
            </a:r>
            <a:r>
              <a:rPr lang="en-US" sz="450" dirty="0">
                <a:solidFill>
                  <a:srgbClr val="00B0F0"/>
                </a:solidFill>
              </a:rPr>
              <a:t> </a:t>
            </a:r>
            <a:r>
              <a:rPr lang="en-US" sz="450" dirty="0">
                <a:solidFill>
                  <a:schemeClr val="tx1"/>
                </a:solidFill>
              </a:rPr>
              <a:t>x </a:t>
            </a:r>
            <a:r>
              <a:rPr lang="en-US" sz="450" dirty="0">
                <a:solidFill>
                  <a:srgbClr val="00B0F0"/>
                </a:solidFill>
              </a:rPr>
              <a:t>Peter </a:t>
            </a:r>
            <a:r>
              <a:rPr lang="en-US" sz="450" dirty="0" err="1">
                <a:solidFill>
                  <a:srgbClr val="00B0F0"/>
                </a:solidFill>
              </a:rPr>
              <a:t>Zeitlinger</a:t>
            </a:r>
            <a:r>
              <a:rPr lang="en-US" sz="450" dirty="0">
                <a:solidFill>
                  <a:srgbClr val="00B0F0"/>
                </a:solidFill>
              </a:rPr>
              <a:t> (DOP)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DC451670-CA4C-1645-A6E1-5871C00682A8}"/>
              </a:ext>
            </a:extLst>
          </p:cNvPr>
          <p:cNvSpPr txBox="1"/>
          <p:nvPr/>
        </p:nvSpPr>
        <p:spPr>
          <a:xfrm>
            <a:off x="6343650" y="4386263"/>
            <a:ext cx="1300162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 err="1">
                <a:solidFill>
                  <a:srgbClr val="00B0F0"/>
                </a:solidFill>
              </a:rPr>
              <a:t>docu</a:t>
            </a:r>
            <a:r>
              <a:rPr lang="en-US" sz="450" dirty="0">
                <a:solidFill>
                  <a:srgbClr val="00B0F0"/>
                </a:solidFill>
              </a:rPr>
              <a:t> </a:t>
            </a:r>
            <a:r>
              <a:rPr lang="en-US" sz="450" dirty="0">
                <a:solidFill>
                  <a:schemeClr val="tx1"/>
                </a:solidFill>
              </a:rPr>
              <a:t>x </a:t>
            </a:r>
            <a:r>
              <a:rPr lang="en-US" sz="450" dirty="0">
                <a:solidFill>
                  <a:srgbClr val="00B0F0"/>
                </a:solidFill>
              </a:rPr>
              <a:t>Thomas </a:t>
            </a:r>
            <a:r>
              <a:rPr lang="en-US" sz="450" dirty="0" err="1">
                <a:solidFill>
                  <a:srgbClr val="00B0F0"/>
                </a:solidFill>
              </a:rPr>
              <a:t>Mauch</a:t>
            </a:r>
            <a:r>
              <a:rPr lang="en-US" sz="450" dirty="0">
                <a:solidFill>
                  <a:srgbClr val="00B0F0"/>
                </a:solidFill>
              </a:rPr>
              <a:t> (DOP)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08ED64B-AD7A-AA42-B16C-14C498375FE0}"/>
              </a:ext>
            </a:extLst>
          </p:cNvPr>
          <p:cNvSpPr txBox="1"/>
          <p:nvPr/>
        </p:nvSpPr>
        <p:spPr>
          <a:xfrm>
            <a:off x="6279358" y="3292847"/>
            <a:ext cx="1300162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>
                <a:solidFill>
                  <a:srgbClr val="00B0F0"/>
                </a:solidFill>
              </a:rPr>
              <a:t>rating count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5672C711-0893-2948-A927-C7B21866D05C}"/>
              </a:ext>
            </a:extLst>
          </p:cNvPr>
          <p:cNvSpPr txBox="1"/>
          <p:nvPr/>
        </p:nvSpPr>
        <p:spPr>
          <a:xfrm>
            <a:off x="5253134" y="4912668"/>
            <a:ext cx="412925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i="1" dirty="0">
                <a:solidFill>
                  <a:schemeClr val="tx1"/>
                </a:solidFill>
              </a:rPr>
              <a:t>DOP </a:t>
            </a:r>
            <a:r>
              <a:rPr lang="en-US" sz="900" dirty="0">
                <a:solidFill>
                  <a:schemeClr val="tx1"/>
                </a:solidFill>
              </a:rPr>
              <a:t>stands for </a:t>
            </a:r>
            <a:r>
              <a:rPr lang="en-US" sz="900" i="1" dirty="0">
                <a:solidFill>
                  <a:schemeClr val="tx1"/>
                </a:solidFill>
              </a:rPr>
              <a:t>director of photography</a:t>
            </a:r>
            <a:r>
              <a:rPr lang="en-US" sz="900" dirty="0">
                <a:solidFill>
                  <a:schemeClr val="tx1"/>
                </a:solidFill>
              </a:rPr>
              <a:t>, which is the cinematographer</a:t>
            </a:r>
            <a:endParaRPr lang="en-US" sz="900" i="1" dirty="0">
              <a:solidFill>
                <a:schemeClr val="tx1"/>
              </a:solidFill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AD7E4749-DFAB-FD4A-B69C-00E45179A2AA}"/>
              </a:ext>
            </a:extLst>
          </p:cNvPr>
          <p:cNvSpPr txBox="1"/>
          <p:nvPr/>
        </p:nvSpPr>
        <p:spPr>
          <a:xfrm>
            <a:off x="6334987" y="4452413"/>
            <a:ext cx="1300162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>
                <a:solidFill>
                  <a:srgbClr val="00B0F0"/>
                </a:solidFill>
              </a:rPr>
              <a:t>duration</a:t>
            </a:r>
            <a:r>
              <a:rPr lang="en-US" sz="450" dirty="0">
                <a:solidFill>
                  <a:schemeClr val="tx1"/>
                </a:solidFill>
              </a:rPr>
              <a:t> x </a:t>
            </a:r>
            <a:r>
              <a:rPr lang="en-US" sz="450" dirty="0">
                <a:solidFill>
                  <a:srgbClr val="00B0F0"/>
                </a:solidFill>
              </a:rPr>
              <a:t>tv series</a:t>
            </a:r>
            <a:r>
              <a:rPr lang="en-US" sz="450" dirty="0">
                <a:solidFill>
                  <a:schemeClr val="tx1"/>
                </a:solidFill>
              </a:rPr>
              <a:t> </a:t>
            </a:r>
            <a:r>
              <a:rPr lang="en-US" sz="450" dirty="0">
                <a:solidFill>
                  <a:srgbClr val="00B0F0"/>
                </a:solidFill>
              </a:rPr>
              <a:t> 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E9F7F0F1-1EE6-B847-93B0-46036173EF54}"/>
              </a:ext>
            </a:extLst>
          </p:cNvPr>
          <p:cNvSpPr txBox="1"/>
          <p:nvPr/>
        </p:nvSpPr>
        <p:spPr>
          <a:xfrm>
            <a:off x="7162800" y="3443286"/>
            <a:ext cx="130016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00B0F0"/>
                </a:solidFill>
              </a:rPr>
              <a:t>log(rating </a:t>
            </a:r>
            <a:r>
              <a:rPr lang="en-US" sz="800" dirty="0" err="1">
                <a:solidFill>
                  <a:srgbClr val="00B0F0"/>
                </a:solidFill>
              </a:rPr>
              <a:t>cnt</a:t>
            </a:r>
            <a:r>
              <a:rPr lang="en-US" sz="800" dirty="0">
                <a:solidFill>
                  <a:srgbClr val="00B0F0"/>
                </a:solidFill>
              </a:rPr>
              <a:t>)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BD5D6CB2-6D62-A54D-864C-071F85F6E19E}"/>
              </a:ext>
            </a:extLst>
          </p:cNvPr>
          <p:cNvSpPr txBox="1"/>
          <p:nvPr/>
        </p:nvSpPr>
        <p:spPr>
          <a:xfrm>
            <a:off x="7153470" y="3380404"/>
            <a:ext cx="130016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" dirty="0">
                <a:solidFill>
                  <a:srgbClr val="00B0F0"/>
                </a:solidFill>
              </a:rPr>
              <a:t>Gordon Willis (DOP)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E0B3AED-D5DC-4345-9E60-F51C1F95211F}"/>
              </a:ext>
            </a:extLst>
          </p:cNvPr>
          <p:cNvSpPr txBox="1"/>
          <p:nvPr/>
        </p:nvSpPr>
        <p:spPr>
          <a:xfrm>
            <a:off x="7153470" y="3313534"/>
            <a:ext cx="1300162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>
                <a:solidFill>
                  <a:srgbClr val="00B0F0"/>
                </a:solidFill>
              </a:rPr>
              <a:t>Diane Keaton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726D2BF5-8753-F946-85D8-4BD8A0571B6C}"/>
              </a:ext>
            </a:extLst>
          </p:cNvPr>
          <p:cNvSpPr txBox="1"/>
          <p:nvPr/>
        </p:nvSpPr>
        <p:spPr>
          <a:xfrm>
            <a:off x="7190794" y="4389120"/>
            <a:ext cx="1300162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>
                <a:solidFill>
                  <a:srgbClr val="00B0F0"/>
                </a:solidFill>
              </a:rPr>
              <a:t>year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BE61270-58C2-9C4D-8C7F-79F51EBB7E85}"/>
              </a:ext>
            </a:extLst>
          </p:cNvPr>
          <p:cNvSpPr txBox="1"/>
          <p:nvPr/>
        </p:nvSpPr>
        <p:spPr>
          <a:xfrm>
            <a:off x="7153470" y="3257938"/>
            <a:ext cx="1300162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" dirty="0">
                <a:solidFill>
                  <a:srgbClr val="00B0F0"/>
                </a:solidFill>
              </a:rPr>
              <a:t>Carlo Di Palma (DOP)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A68646A-45FD-C04D-8F6F-B2EB45085693}"/>
              </a:ext>
            </a:extLst>
          </p:cNvPr>
          <p:cNvSpPr txBox="1"/>
          <p:nvPr/>
        </p:nvSpPr>
        <p:spPr>
          <a:xfrm>
            <a:off x="7439764" y="4455834"/>
            <a:ext cx="850796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" dirty="0" err="1">
                <a:solidFill>
                  <a:srgbClr val="00B0F0"/>
                </a:solidFill>
              </a:rPr>
              <a:t>Vilmos</a:t>
            </a:r>
            <a:r>
              <a:rPr lang="en-US" sz="400" dirty="0">
                <a:solidFill>
                  <a:srgbClr val="00B0F0"/>
                </a:solidFill>
              </a:rPr>
              <a:t> </a:t>
            </a:r>
            <a:r>
              <a:rPr lang="en-US" sz="400" dirty="0" err="1">
                <a:solidFill>
                  <a:srgbClr val="00B0F0"/>
                </a:solidFill>
              </a:rPr>
              <a:t>Zsigmond</a:t>
            </a:r>
            <a:r>
              <a:rPr lang="en-US" sz="400" dirty="0">
                <a:solidFill>
                  <a:srgbClr val="00B0F0"/>
                </a:solidFill>
              </a:rPr>
              <a:t> (DOP)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E45C506-23F1-9D4F-9B6C-1E28A102DCF5}"/>
              </a:ext>
            </a:extLst>
          </p:cNvPr>
          <p:cNvSpPr txBox="1"/>
          <p:nvPr/>
        </p:nvSpPr>
        <p:spPr>
          <a:xfrm>
            <a:off x="7511610" y="3204210"/>
            <a:ext cx="523680" cy="146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" dirty="0">
                <a:solidFill>
                  <a:srgbClr val="00B0F0"/>
                </a:solidFill>
              </a:rPr>
              <a:t>Mia Farrow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87E37A83-76F9-E24D-B639-06C72F172EA7}"/>
              </a:ext>
            </a:extLst>
          </p:cNvPr>
          <p:cNvSpPr txBox="1"/>
          <p:nvPr/>
        </p:nvSpPr>
        <p:spPr>
          <a:xfrm>
            <a:off x="7451194" y="4530090"/>
            <a:ext cx="850796" cy="146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" dirty="0">
                <a:solidFill>
                  <a:srgbClr val="00B0F0"/>
                </a:solidFill>
              </a:rPr>
              <a:t>Darius </a:t>
            </a:r>
            <a:r>
              <a:rPr lang="en-US" sz="350" dirty="0" err="1">
                <a:solidFill>
                  <a:srgbClr val="00B0F0"/>
                </a:solidFill>
              </a:rPr>
              <a:t>Khondji</a:t>
            </a:r>
            <a:r>
              <a:rPr lang="en-US" sz="350" dirty="0">
                <a:solidFill>
                  <a:srgbClr val="00B0F0"/>
                </a:solidFill>
              </a:rPr>
              <a:t> (DOP)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725A7D31-9439-5243-9E35-930E91E2C930}"/>
              </a:ext>
            </a:extLst>
          </p:cNvPr>
          <p:cNvSpPr txBox="1"/>
          <p:nvPr/>
        </p:nvSpPr>
        <p:spPr>
          <a:xfrm>
            <a:off x="8015614" y="3486876"/>
            <a:ext cx="130016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" dirty="0">
                <a:solidFill>
                  <a:srgbClr val="00B0F0"/>
                </a:solidFill>
              </a:rPr>
              <a:t>Michael Chapman (DOP)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9B9E632-6C62-6F4E-B4A9-08A5A2871F3C}"/>
              </a:ext>
            </a:extLst>
          </p:cNvPr>
          <p:cNvSpPr txBox="1"/>
          <p:nvPr/>
        </p:nvSpPr>
        <p:spPr>
          <a:xfrm>
            <a:off x="8015614" y="3409950"/>
            <a:ext cx="130016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" dirty="0">
                <a:solidFill>
                  <a:srgbClr val="00B0F0"/>
                </a:solidFill>
              </a:rPr>
              <a:t>log(rating </a:t>
            </a:r>
            <a:r>
              <a:rPr lang="en-US" sz="500" dirty="0" err="1">
                <a:solidFill>
                  <a:srgbClr val="00B0F0"/>
                </a:solidFill>
              </a:rPr>
              <a:t>cnt</a:t>
            </a:r>
            <a:r>
              <a:rPr lang="en-US" sz="500" dirty="0">
                <a:solidFill>
                  <a:srgbClr val="00B0F0"/>
                </a:solidFill>
              </a:rPr>
              <a:t>)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D63EBAB-F9F1-7B49-A532-EF350972F235}"/>
              </a:ext>
            </a:extLst>
          </p:cNvPr>
          <p:cNvSpPr txBox="1"/>
          <p:nvPr/>
        </p:nvSpPr>
        <p:spPr>
          <a:xfrm>
            <a:off x="8398700" y="3333750"/>
            <a:ext cx="509979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>
                <a:solidFill>
                  <a:srgbClr val="00B0F0"/>
                </a:solidFill>
              </a:rPr>
              <a:t>rating </a:t>
            </a:r>
            <a:r>
              <a:rPr lang="en-US" sz="450" dirty="0" err="1">
                <a:solidFill>
                  <a:srgbClr val="00B0F0"/>
                </a:solidFill>
              </a:rPr>
              <a:t>cnt</a:t>
            </a:r>
            <a:endParaRPr lang="en-US" sz="450" dirty="0">
              <a:solidFill>
                <a:srgbClr val="00B0F0"/>
              </a:solidFill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B940C528-8AF3-5448-AB8E-31660FB629B0}"/>
              </a:ext>
            </a:extLst>
          </p:cNvPr>
          <p:cNvSpPr txBox="1"/>
          <p:nvPr/>
        </p:nvSpPr>
        <p:spPr>
          <a:xfrm>
            <a:off x="8392437" y="3269032"/>
            <a:ext cx="509979" cy="146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" dirty="0">
                <a:solidFill>
                  <a:srgbClr val="00B0F0"/>
                </a:solidFill>
              </a:rPr>
              <a:t>Ringo Starr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0AC89B40-EA19-FE4F-8B73-97DB9BFF8C9B}"/>
              </a:ext>
            </a:extLst>
          </p:cNvPr>
          <p:cNvSpPr txBox="1"/>
          <p:nvPr/>
        </p:nvSpPr>
        <p:spPr>
          <a:xfrm>
            <a:off x="8386175" y="4394287"/>
            <a:ext cx="603923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>
                <a:solidFill>
                  <a:srgbClr val="00B0F0"/>
                </a:solidFill>
              </a:rPr>
              <a:t>Henry Northrup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AF4F2B66-AAA6-CF42-A6DE-7C2225D01886}"/>
              </a:ext>
            </a:extLst>
          </p:cNvPr>
          <p:cNvSpPr txBox="1"/>
          <p:nvPr/>
        </p:nvSpPr>
        <p:spPr>
          <a:xfrm>
            <a:off x="8386174" y="3212665"/>
            <a:ext cx="509979" cy="1384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" dirty="0">
                <a:solidFill>
                  <a:srgbClr val="00B0F0"/>
                </a:solidFill>
              </a:rPr>
              <a:t>Joe Pesci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FE31B82E-0653-8C44-839B-BEEDE52A7D39}"/>
              </a:ext>
            </a:extLst>
          </p:cNvPr>
          <p:cNvSpPr txBox="1"/>
          <p:nvPr/>
        </p:nvSpPr>
        <p:spPr>
          <a:xfrm>
            <a:off x="93511" y="4921793"/>
            <a:ext cx="32822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/>
              <a:t>* Font sizes are roughly proportional to absolute value of coefficients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5F307A09-F2EF-DA4E-9FD6-EB28C52B4E3E}"/>
              </a:ext>
            </a:extLst>
          </p:cNvPr>
          <p:cNvSpPr txBox="1"/>
          <p:nvPr/>
        </p:nvSpPr>
        <p:spPr>
          <a:xfrm>
            <a:off x="63797" y="-2"/>
            <a:ext cx="90802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00B0F0"/>
                </a:solidFill>
              </a:rPr>
              <a:t>R</a:t>
            </a:r>
            <a:r>
              <a:rPr lang="en-US" sz="800" baseline="30000" dirty="0">
                <a:solidFill>
                  <a:srgbClr val="00B0F0"/>
                </a:solidFill>
              </a:rPr>
              <a:t>2</a:t>
            </a:r>
            <a:r>
              <a:rPr lang="en-US" sz="800" dirty="0">
                <a:solidFill>
                  <a:srgbClr val="00B0F0"/>
                </a:solidFill>
              </a:rPr>
              <a:t> values shown in blue represent the best model for the given director, based on comparisons of </a:t>
            </a:r>
            <a:r>
              <a:rPr lang="en-US" sz="800" i="1" dirty="0">
                <a:solidFill>
                  <a:srgbClr val="00B0F0"/>
                </a:solidFill>
              </a:rPr>
              <a:t>mean absolute error </a:t>
            </a:r>
            <a:r>
              <a:rPr lang="en-US" sz="800" dirty="0">
                <a:solidFill>
                  <a:srgbClr val="00B0F0"/>
                </a:solidFill>
              </a:rPr>
              <a:t>(</a:t>
            </a:r>
            <a:r>
              <a:rPr lang="en-US" sz="800" i="1" dirty="0" err="1">
                <a:solidFill>
                  <a:srgbClr val="00B0F0"/>
                </a:solidFill>
              </a:rPr>
              <a:t>mae</a:t>
            </a:r>
            <a:r>
              <a:rPr lang="en-US" sz="800" dirty="0">
                <a:solidFill>
                  <a:srgbClr val="00B0F0"/>
                </a:solidFill>
              </a:rPr>
              <a:t>) between different sets of features and rows, and within the same set of features and rows, choosing Lasso vs. Ridge based on lower R</a:t>
            </a:r>
            <a:r>
              <a:rPr lang="en-US" sz="800" baseline="30000" dirty="0">
                <a:solidFill>
                  <a:srgbClr val="00B0F0"/>
                </a:solidFill>
              </a:rPr>
              <a:t>2</a:t>
            </a:r>
            <a:r>
              <a:rPr lang="en-US" sz="800" dirty="0">
                <a:solidFill>
                  <a:srgbClr val="00B0F0"/>
                </a:solidFill>
              </a:rPr>
              <a:t> </a:t>
            </a:r>
            <a:endParaRPr lang="en-US" sz="800" baseline="30000" dirty="0">
              <a:solidFill>
                <a:srgbClr val="00B0F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2DA17A0-B45D-0243-A98F-5FC43537FE57}"/>
              </a:ext>
            </a:extLst>
          </p:cNvPr>
          <p:cNvSpPr txBox="1"/>
          <p:nvPr/>
        </p:nvSpPr>
        <p:spPr>
          <a:xfrm>
            <a:off x="6698255" y="194539"/>
            <a:ext cx="255591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Montserrat" pitchFamily="2" charset="77"/>
              </a:rPr>
              <a:t>* </a:t>
            </a:r>
            <a:r>
              <a:rPr lang="en-US" sz="600" b="1" i="1" dirty="0">
                <a:latin typeface="Montserrat" pitchFamily="2" charset="77"/>
              </a:rPr>
              <a:t>Post hoc</a:t>
            </a:r>
            <a:r>
              <a:rPr lang="en-US" sz="600" dirty="0">
                <a:latin typeface="Montserrat" pitchFamily="2" charset="77"/>
              </a:rPr>
              <a:t>, the best model (</a:t>
            </a:r>
            <a:r>
              <a:rPr lang="en-US" sz="600" dirty="0" err="1">
                <a:latin typeface="Montserrat" pitchFamily="2" charset="77"/>
              </a:rPr>
              <a:t>mae</a:t>
            </a:r>
            <a:r>
              <a:rPr lang="en-US" sz="600" dirty="0">
                <a:latin typeface="Montserrat" pitchFamily="2" charset="77"/>
              </a:rPr>
              <a:t>=</a:t>
            </a:r>
            <a:r>
              <a:rPr lang="en-US" sz="600" dirty="0">
                <a:solidFill>
                  <a:schemeClr val="tx1"/>
                </a:solidFill>
                <a:latin typeface="Montserrat" pitchFamily="2" charset="77"/>
              </a:rPr>
              <a:t>0.3217</a:t>
            </a:r>
            <a:r>
              <a:rPr lang="en-US" sz="600" dirty="0">
                <a:latin typeface="Montserrat" pitchFamily="2" charset="77"/>
              </a:rPr>
              <a:t>; r</a:t>
            </a:r>
            <a:r>
              <a:rPr lang="en-US" sz="600" baseline="30000" dirty="0">
                <a:latin typeface="Montserrat" pitchFamily="2" charset="77"/>
              </a:rPr>
              <a:t>2</a:t>
            </a:r>
            <a:r>
              <a:rPr lang="en-US" sz="600" dirty="0">
                <a:latin typeface="Montserrat" pitchFamily="2" charset="77"/>
              </a:rPr>
              <a:t>=</a:t>
            </a:r>
            <a:r>
              <a:rPr lang="en-US" sz="600" b="1" dirty="0">
                <a:solidFill>
                  <a:srgbClr val="00B0F0"/>
                </a:solidFill>
                <a:latin typeface="Montserrat" pitchFamily="2" charset="77"/>
              </a:rPr>
              <a:t>0.1573</a:t>
            </a:r>
            <a:r>
              <a:rPr lang="en-US" sz="600" dirty="0">
                <a:latin typeface="Montserrat" pitchFamily="2" charset="77"/>
              </a:rPr>
              <a:t>) for Fassbinder was found with Ridge CV using only  </a:t>
            </a:r>
            <a:r>
              <a:rPr lang="en-US" sz="600" i="1" dirty="0">
                <a:latin typeface="Montserrat" pitchFamily="2" charset="77"/>
              </a:rPr>
              <a:t>year, duration, budget, </a:t>
            </a:r>
            <a:r>
              <a:rPr lang="en-US" sz="600" dirty="0">
                <a:latin typeface="Montserrat" pitchFamily="2" charset="77"/>
              </a:rPr>
              <a:t>with their logs, and polynomial features. The highest coefficients (all positive) are year</a:t>
            </a:r>
            <a:r>
              <a:rPr lang="en-US" sz="600" baseline="30000" dirty="0">
                <a:latin typeface="Montserrat" pitchFamily="2" charset="77"/>
              </a:rPr>
              <a:t>2</a:t>
            </a:r>
            <a:r>
              <a:rPr lang="en-US" sz="600" dirty="0">
                <a:latin typeface="Montserrat" pitchFamily="2" charset="77"/>
              </a:rPr>
              <a:t>, year x duration,  log(year) x duration, duration, and duration x log(budget).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58AF0F2B-14D9-9248-973D-6EA683B9EA5B}"/>
              </a:ext>
            </a:extLst>
          </p:cNvPr>
          <p:cNvSpPr txBox="1"/>
          <p:nvPr/>
        </p:nvSpPr>
        <p:spPr>
          <a:xfrm>
            <a:off x="6255026" y="1506505"/>
            <a:ext cx="2749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Montserrat" pitchFamily="2" charset="77"/>
              </a:rPr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30636778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Questions investigated</a:t>
            </a:r>
            <a:endParaRPr sz="4800" dirty="0"/>
          </a:p>
        </p:txBody>
      </p:sp>
      <p:sp>
        <p:nvSpPr>
          <p:cNvPr id="68" name="Google Shape;68;p12"/>
          <p:cNvSpPr txBox="1"/>
          <p:nvPr/>
        </p:nvSpPr>
        <p:spPr>
          <a:xfrm>
            <a:off x="691200" y="1542994"/>
            <a:ext cx="3669300" cy="22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Characterizing response to film directors</a:t>
            </a:r>
            <a:endParaRPr sz="1200" dirty="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The investor, sponsor, or granting agency that funds film directors may be interested in…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>
              <a:spcBef>
                <a:spcPts val="600"/>
              </a:spcBef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• Besides profit margins they may be interested in alternative gauges of success of a movie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• Crowd-sourced critical response to the films of prolific acclaimed directors are a valuable resource to exploit to address this.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9" name="Google Shape;69;p12"/>
          <p:cNvSpPr txBox="1"/>
          <p:nvPr/>
        </p:nvSpPr>
        <p:spPr>
          <a:xfrm>
            <a:off x="4857053" y="1542994"/>
            <a:ext cx="3829500" cy="22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Predicting the ratings of their films</a:t>
            </a:r>
            <a:endParaRPr sz="1200" dirty="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Based on data freely available to the general public, it may be possible to a build predictive models tailored to various film directors of the past.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• Such types of models can also be applied to directors that are still active.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• Most of the film directors examined  are still active today.</a:t>
            </a: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0" name="Google Shape;70;p12"/>
          <p:cNvSpPr txBox="1"/>
          <p:nvPr/>
        </p:nvSpPr>
        <p:spPr>
          <a:xfrm>
            <a:off x="691200" y="5228820"/>
            <a:ext cx="7995600" cy="6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More info on how to use this template at </a:t>
            </a:r>
            <a:r>
              <a:rPr lang="en" sz="1200" b="1" u="sng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www.slidescarnival.com/help-use-presentation-template</a:t>
            </a:r>
            <a:endParaRPr sz="1200" b="1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This template is free to use under </a:t>
            </a:r>
            <a:r>
              <a:rPr lang="en" sz="1200" u="sng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Creative Commons Attribution license</a:t>
            </a:r>
            <a:r>
              <a:rPr lang="en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. You can keep the Credits slide or mention </a:t>
            </a:r>
            <a:r>
              <a:rPr lang="en" sz="1200" dirty="0" err="1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SlidesCarnival</a:t>
            </a:r>
            <a:r>
              <a:rPr lang="en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 and other resources used in a slide footer.</a:t>
            </a: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1" name="Google Shape;71;p12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821828" y="-734145"/>
            <a:ext cx="5840229" cy="204043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Caveat:</a:t>
            </a:r>
            <a:r>
              <a:rPr lang="en" sz="2000" dirty="0"/>
              <a:t> 	</a:t>
            </a:r>
            <a:endParaRPr sz="2000" dirty="0"/>
          </a:p>
        </p:txBody>
      </p:sp>
      <p:graphicFrame>
        <p:nvGraphicFramePr>
          <p:cNvPr id="170" name="Google Shape;170;p23"/>
          <p:cNvGraphicFramePr/>
          <p:nvPr>
            <p:extLst/>
          </p:nvPr>
        </p:nvGraphicFramePr>
        <p:xfrm>
          <a:off x="602043" y="-2359954"/>
          <a:ext cx="7470400" cy="2000724"/>
        </p:xfrm>
        <a:graphic>
          <a:graphicData uri="http://schemas.openxmlformats.org/drawingml/2006/table">
            <a:tbl>
              <a:tblPr>
                <a:noFill/>
                <a:tableStyleId>{6D11E95A-CA02-4DD2-B3AE-B5CEAF39A960}</a:tableStyleId>
              </a:tblPr>
              <a:tblGrid>
                <a:gridCol w="186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Yellow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Blue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0684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Orange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24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16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2465348" y="972254"/>
            <a:ext cx="6678652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6E0A67-F2CD-F74E-B32C-18ED0C27A477}"/>
              </a:ext>
            </a:extLst>
          </p:cNvPr>
          <p:cNvSpPr/>
          <p:nvPr/>
        </p:nvSpPr>
        <p:spPr>
          <a:xfrm>
            <a:off x="257175" y="230028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A06F0B8-7A45-5946-93FE-745219179D91}"/>
              </a:ext>
            </a:extLst>
          </p:cNvPr>
          <p:cNvSpPr/>
          <p:nvPr/>
        </p:nvSpPr>
        <p:spPr>
          <a:xfrm>
            <a:off x="-2280752" y="148113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01BC2AE7-EA30-CB44-933B-55EC92AB1D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0563" y="279241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7" name="Google Shape;169;p23">
            <a:extLst>
              <a:ext uri="{FF2B5EF4-FFF2-40B4-BE49-F238E27FC236}">
                <a16:creationId xmlns:a16="http://schemas.microsoft.com/office/drawing/2014/main" id="{411F2C98-062A-F64C-8398-EF71A9CECBA4}"/>
              </a:ext>
            </a:extLst>
          </p:cNvPr>
          <p:cNvSpPr txBox="1">
            <a:spLocks/>
          </p:cNvSpPr>
          <p:nvPr/>
        </p:nvSpPr>
        <p:spPr>
          <a:xfrm>
            <a:off x="747919" y="1285682"/>
            <a:ext cx="7761600" cy="1942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2000" dirty="0"/>
              <a:t>Although average </a:t>
            </a:r>
            <a:r>
              <a:rPr lang="en-US" sz="2000" i="1" u="sng" dirty="0"/>
              <a:t>rating</a:t>
            </a:r>
            <a:r>
              <a:rPr lang="en-US" sz="2000" i="1" dirty="0"/>
              <a:t> </a:t>
            </a:r>
            <a:r>
              <a:rPr lang="en-US" sz="2000" dirty="0"/>
              <a:t>of a movie could vary up or down regardless of the </a:t>
            </a:r>
            <a:r>
              <a:rPr lang="en-US" sz="2000" i="1" u="sng" dirty="0"/>
              <a:t>rating count</a:t>
            </a:r>
            <a:r>
              <a:rPr lang="en-US" sz="2000" i="1" dirty="0"/>
              <a:t>, </a:t>
            </a:r>
            <a:r>
              <a:rPr lang="en-US" sz="2000" dirty="0"/>
              <a:t>the particular ratings can only exist in so far as there already exist ratings to count up. Therefore there is some question of: </a:t>
            </a:r>
          </a:p>
          <a:p>
            <a:endParaRPr lang="en-US" sz="1400" i="1" dirty="0"/>
          </a:p>
          <a:p>
            <a:r>
              <a:rPr lang="en-US" sz="2000" i="1" dirty="0">
                <a:solidFill>
                  <a:srgbClr val="4ECDC4"/>
                </a:solidFill>
              </a:rPr>
              <a:t>			Reflexivity</a:t>
            </a:r>
            <a:endParaRPr lang="en-US" sz="2000" dirty="0">
              <a:solidFill>
                <a:srgbClr val="4ECDC4"/>
              </a:solidFill>
            </a:endParaRPr>
          </a:p>
        </p:txBody>
      </p:sp>
      <p:sp>
        <p:nvSpPr>
          <p:cNvPr id="39" name="Google Shape;169;p23">
            <a:extLst>
              <a:ext uri="{FF2B5EF4-FFF2-40B4-BE49-F238E27FC236}">
                <a16:creationId xmlns:a16="http://schemas.microsoft.com/office/drawing/2014/main" id="{1C39782E-D3ED-7946-94BF-227025C0760D}"/>
              </a:ext>
            </a:extLst>
          </p:cNvPr>
          <p:cNvSpPr txBox="1">
            <a:spLocks/>
          </p:cNvSpPr>
          <p:nvPr/>
        </p:nvSpPr>
        <p:spPr>
          <a:xfrm>
            <a:off x="765109" y="3429853"/>
            <a:ext cx="7931021" cy="7182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2000" dirty="0"/>
              <a:t>Therefore, can the ratings be predicted or interpreted </a:t>
            </a:r>
            <a:r>
              <a:rPr lang="en-US" sz="2000" i="1" dirty="0"/>
              <a:t>without</a:t>
            </a:r>
            <a:r>
              <a:rPr lang="en-US" sz="2000" dirty="0"/>
              <a:t> using </a:t>
            </a:r>
            <a:r>
              <a:rPr lang="en-US" sz="2000" i="1" dirty="0"/>
              <a:t>rating count </a:t>
            </a:r>
            <a:r>
              <a:rPr lang="en-US" sz="2000" dirty="0"/>
              <a:t>as a feature?</a:t>
            </a:r>
          </a:p>
        </p:txBody>
      </p:sp>
    </p:spTree>
    <p:extLst>
      <p:ext uri="{BB962C8B-B14F-4D97-AF65-F5344CB8AC3E}">
        <p14:creationId xmlns:p14="http://schemas.microsoft.com/office/powerpoint/2010/main" val="4059605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1156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2465348" y="972254"/>
            <a:ext cx="6678652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6E0A67-F2CD-F74E-B32C-18ED0C27A477}"/>
              </a:ext>
            </a:extLst>
          </p:cNvPr>
          <p:cNvSpPr/>
          <p:nvPr/>
        </p:nvSpPr>
        <p:spPr>
          <a:xfrm>
            <a:off x="257175" y="230028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A06F0B8-7A45-5946-93FE-745219179D91}"/>
              </a:ext>
            </a:extLst>
          </p:cNvPr>
          <p:cNvSpPr/>
          <p:nvPr/>
        </p:nvSpPr>
        <p:spPr>
          <a:xfrm>
            <a:off x="257175" y="148113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D4F5CC-834A-3D49-B472-6DE5AB03C9A3}"/>
              </a:ext>
            </a:extLst>
          </p:cNvPr>
          <p:cNvSpPr txBox="1"/>
          <p:nvPr/>
        </p:nvSpPr>
        <p:spPr>
          <a:xfrm>
            <a:off x="-2701213" y="821386"/>
            <a:ext cx="2300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Polynomial Features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B9AEE90-C4B7-3B45-8603-3CEE59BBEE34}"/>
              </a:ext>
            </a:extLst>
          </p:cNvPr>
          <p:cNvGrpSpPr/>
          <p:nvPr/>
        </p:nvGrpSpPr>
        <p:grpSpPr>
          <a:xfrm>
            <a:off x="3319296" y="3892170"/>
            <a:ext cx="5433124" cy="772203"/>
            <a:chOff x="262797" y="3131059"/>
            <a:chExt cx="8521309" cy="1329653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E7BD834F-CB02-024A-89A8-5BAE058987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2797" y="3155660"/>
              <a:ext cx="975781" cy="1208712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FA7625A9-2B9F-2049-BDF7-2172964646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71818" y="3155660"/>
              <a:ext cx="1373858" cy="1015703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004689C0-4A08-B049-B365-6E95898E6B3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928070" y="3155660"/>
              <a:ext cx="979905" cy="1305052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A8FE669A-6B41-C34B-BA4C-71D34D2F13D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090366" y="3155660"/>
              <a:ext cx="1209711" cy="1302765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C60056DE-5A78-264E-86F3-279DC422D7B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465606" y="3155826"/>
              <a:ext cx="877823" cy="1287955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A3765A5D-582D-3344-A76E-3BF21B4B7D7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511613" y="3155660"/>
              <a:ext cx="1002029" cy="1288323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50E46BEC-A543-CE43-B44E-BF909524AE4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7725433" y="3131059"/>
              <a:ext cx="1058673" cy="1275219"/>
            </a:xfrm>
            <a:prstGeom prst="rect">
              <a:avLst/>
            </a:prstGeom>
          </p:spPr>
        </p:pic>
      </p:grpSp>
      <p:sp>
        <p:nvSpPr>
          <p:cNvPr id="10" name="Rectangle 1">
            <a:extLst>
              <a:ext uri="{FF2B5EF4-FFF2-40B4-BE49-F238E27FC236}">
                <a16:creationId xmlns:a16="http://schemas.microsoft.com/office/drawing/2014/main" id="{01BC2AE7-EA30-CB44-933B-55EC92AB1D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0563" y="279241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7F54FE-80D0-5547-85BD-51C7D859D2B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95739" y="1592355"/>
            <a:ext cx="7800391" cy="86311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CECE64E-6792-914E-A0CB-066E9AC67C3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265713" y="1412084"/>
            <a:ext cx="5465147" cy="21516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2AA711D-B563-AE41-AF68-AC4F6AB419C8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80696" y="7263104"/>
            <a:ext cx="9067800" cy="1104900"/>
          </a:xfrm>
          <a:prstGeom prst="rect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D0AF7EF7-9AD7-2640-92A3-BF47BAAAFE50}"/>
              </a:ext>
            </a:extLst>
          </p:cNvPr>
          <p:cNvSpPr txBox="1"/>
          <p:nvPr/>
        </p:nvSpPr>
        <p:spPr>
          <a:xfrm>
            <a:off x="93510" y="4921793"/>
            <a:ext cx="905049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Pairs of </a:t>
            </a:r>
            <a:r>
              <a:rPr lang="en-US" sz="800" i="1" dirty="0"/>
              <a:t>mean absolute error</a:t>
            </a:r>
            <a:r>
              <a:rPr lang="en-US" sz="800" dirty="0"/>
              <a:t>s (</a:t>
            </a:r>
            <a:r>
              <a:rPr lang="en-US" sz="800" i="1" dirty="0" err="1"/>
              <a:t>mae</a:t>
            </a:r>
            <a:r>
              <a:rPr lang="en-US" sz="800" dirty="0"/>
              <a:t>) are boxed if they are lower than the corresponding </a:t>
            </a:r>
            <a:r>
              <a:rPr lang="en-US" sz="800" i="1" dirty="0" err="1"/>
              <a:t>mae</a:t>
            </a:r>
            <a:r>
              <a:rPr lang="en-US" sz="800" dirty="0"/>
              <a:t> for a different sized set of features here (and slightly different sets of rows shown on the next slide).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426C851-ADC5-7B4D-BFED-7CD0DAD2806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45669" y="2632723"/>
            <a:ext cx="7756693" cy="922125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57E49653-B149-674D-95A8-A7FEC41F9C7D}"/>
              </a:ext>
            </a:extLst>
          </p:cNvPr>
          <p:cNvSpPr txBox="1"/>
          <p:nvPr/>
        </p:nvSpPr>
        <p:spPr>
          <a:xfrm>
            <a:off x="877186" y="2404869"/>
            <a:ext cx="2300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Polynomial Features</a:t>
            </a:r>
          </a:p>
        </p:txBody>
      </p:sp>
      <p:sp>
        <p:nvSpPr>
          <p:cNvPr id="49" name="Google Shape;169;p23">
            <a:extLst>
              <a:ext uri="{FF2B5EF4-FFF2-40B4-BE49-F238E27FC236}">
                <a16:creationId xmlns:a16="http://schemas.microsoft.com/office/drawing/2014/main" id="{59CFC65F-B0EC-854F-8894-D8ED127BB2C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94944" y="624078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50" name="Google Shape;119;p18">
            <a:extLst>
              <a:ext uri="{FF2B5EF4-FFF2-40B4-BE49-F238E27FC236}">
                <a16:creationId xmlns:a16="http://schemas.microsoft.com/office/drawing/2014/main" id="{227AF6BD-AE89-AF44-BCE3-2BEE1AEEC0B1}"/>
              </a:ext>
            </a:extLst>
          </p:cNvPr>
          <p:cNvSpPr txBox="1">
            <a:spLocks/>
          </p:cNvSpPr>
          <p:nvPr/>
        </p:nvSpPr>
        <p:spPr>
          <a:xfrm>
            <a:off x="2468880" y="971550"/>
            <a:ext cx="6678652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A more thorough investigation using Lasso CV on all features</a:t>
            </a:r>
            <a:endParaRPr lang="en-US" dirty="0"/>
          </a:p>
        </p:txBody>
      </p:sp>
      <p:sp>
        <p:nvSpPr>
          <p:cNvPr id="53" name="Google Shape;169;p23">
            <a:extLst>
              <a:ext uri="{FF2B5EF4-FFF2-40B4-BE49-F238E27FC236}">
                <a16:creationId xmlns:a16="http://schemas.microsoft.com/office/drawing/2014/main" id="{63C55D27-648B-5E4A-B2C2-55783E17C289}"/>
              </a:ext>
            </a:extLst>
          </p:cNvPr>
          <p:cNvSpPr txBox="1">
            <a:spLocks/>
          </p:cNvSpPr>
          <p:nvPr/>
        </p:nvSpPr>
        <p:spPr>
          <a:xfrm>
            <a:off x="5826643" y="701749"/>
            <a:ext cx="3402418" cy="3615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400" dirty="0">
                <a:solidFill>
                  <a:srgbClr val="4ECDC4"/>
                </a:solidFill>
              </a:rPr>
              <a:t>without </a:t>
            </a:r>
            <a:r>
              <a:rPr lang="en-US" sz="1400" i="1" dirty="0">
                <a:solidFill>
                  <a:srgbClr val="4ECDC4"/>
                </a:solidFill>
              </a:rPr>
              <a:t>rating count</a:t>
            </a:r>
            <a:r>
              <a:rPr lang="en-US" sz="1400" dirty="0">
                <a:solidFill>
                  <a:srgbClr val="4ECDC4"/>
                </a:solidFill>
              </a:rPr>
              <a:t> as a feature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3BA2059-807E-A341-9D6E-0976DF558463}"/>
              </a:ext>
            </a:extLst>
          </p:cNvPr>
          <p:cNvSpPr txBox="1"/>
          <p:nvPr/>
        </p:nvSpPr>
        <p:spPr>
          <a:xfrm>
            <a:off x="6271551" y="1396336"/>
            <a:ext cx="2749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Montserrat" pitchFamily="2" charset="77"/>
              </a:rPr>
              <a:t>*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8764D0F-8354-A546-AEAE-97DB8E359367}"/>
              </a:ext>
            </a:extLst>
          </p:cNvPr>
          <p:cNvSpPr txBox="1"/>
          <p:nvPr/>
        </p:nvSpPr>
        <p:spPr>
          <a:xfrm>
            <a:off x="6593597" y="0"/>
            <a:ext cx="255591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Montserrat" pitchFamily="2" charset="77"/>
              </a:rPr>
              <a:t>* </a:t>
            </a:r>
            <a:r>
              <a:rPr lang="en-US" sz="600" b="1" i="1" dirty="0">
                <a:latin typeface="Montserrat" pitchFamily="2" charset="77"/>
              </a:rPr>
              <a:t>Post hoc</a:t>
            </a:r>
            <a:r>
              <a:rPr lang="en-US" sz="600" dirty="0">
                <a:latin typeface="Montserrat" pitchFamily="2" charset="77"/>
              </a:rPr>
              <a:t>, the best model (</a:t>
            </a:r>
            <a:r>
              <a:rPr lang="en-US" sz="600" dirty="0" err="1">
                <a:latin typeface="Montserrat" pitchFamily="2" charset="77"/>
              </a:rPr>
              <a:t>mae</a:t>
            </a:r>
            <a:r>
              <a:rPr lang="en-US" sz="600" dirty="0">
                <a:latin typeface="Montserrat" pitchFamily="2" charset="77"/>
              </a:rPr>
              <a:t>=</a:t>
            </a:r>
            <a:r>
              <a:rPr lang="en-US" sz="600" dirty="0">
                <a:solidFill>
                  <a:schemeClr val="tx1"/>
                </a:solidFill>
                <a:latin typeface="Montserrat" pitchFamily="2" charset="77"/>
              </a:rPr>
              <a:t>0.3217</a:t>
            </a:r>
            <a:r>
              <a:rPr lang="en-US" sz="600" dirty="0">
                <a:latin typeface="Montserrat" pitchFamily="2" charset="77"/>
              </a:rPr>
              <a:t>; r</a:t>
            </a:r>
            <a:r>
              <a:rPr lang="en-US" sz="600" baseline="30000" dirty="0">
                <a:latin typeface="Montserrat" pitchFamily="2" charset="77"/>
              </a:rPr>
              <a:t>2</a:t>
            </a:r>
            <a:r>
              <a:rPr lang="en-US" sz="600" dirty="0">
                <a:latin typeface="Montserrat" pitchFamily="2" charset="77"/>
              </a:rPr>
              <a:t>=</a:t>
            </a:r>
            <a:r>
              <a:rPr lang="en-US" sz="600" b="1" dirty="0">
                <a:solidFill>
                  <a:srgbClr val="00B0F0"/>
                </a:solidFill>
                <a:latin typeface="Montserrat" pitchFamily="2" charset="77"/>
              </a:rPr>
              <a:t>0.1573</a:t>
            </a:r>
            <a:r>
              <a:rPr lang="en-US" sz="600" dirty="0">
                <a:latin typeface="Montserrat" pitchFamily="2" charset="77"/>
              </a:rPr>
              <a:t>) for Fassbinder was found with Ridge CV using only  </a:t>
            </a:r>
            <a:r>
              <a:rPr lang="en-US" sz="600" i="1" dirty="0">
                <a:latin typeface="Montserrat" pitchFamily="2" charset="77"/>
              </a:rPr>
              <a:t>year, duration, budget, </a:t>
            </a:r>
            <a:r>
              <a:rPr lang="en-US" sz="600" dirty="0">
                <a:latin typeface="Montserrat" pitchFamily="2" charset="77"/>
              </a:rPr>
              <a:t>with their logs, and polynomial features. The highest coefficients (all positive) are year</a:t>
            </a:r>
            <a:r>
              <a:rPr lang="en-US" sz="600" baseline="30000" dirty="0">
                <a:latin typeface="Montserrat" pitchFamily="2" charset="77"/>
              </a:rPr>
              <a:t>2</a:t>
            </a:r>
            <a:r>
              <a:rPr lang="en-US" sz="600" dirty="0">
                <a:latin typeface="Montserrat" pitchFamily="2" charset="77"/>
              </a:rPr>
              <a:t>, year x duration,  log(year) x duration, duration, and duration x log(budget).</a:t>
            </a:r>
          </a:p>
        </p:txBody>
      </p:sp>
    </p:spTree>
    <p:extLst>
      <p:ext uri="{BB962C8B-B14F-4D97-AF65-F5344CB8AC3E}">
        <p14:creationId xmlns:p14="http://schemas.microsoft.com/office/powerpoint/2010/main" val="19517891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1156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2465348" y="972254"/>
            <a:ext cx="6678652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6E0A67-F2CD-F74E-B32C-18ED0C27A477}"/>
              </a:ext>
            </a:extLst>
          </p:cNvPr>
          <p:cNvSpPr/>
          <p:nvPr/>
        </p:nvSpPr>
        <p:spPr>
          <a:xfrm>
            <a:off x="257175" y="230028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A06F0B8-7A45-5946-93FE-745219179D91}"/>
              </a:ext>
            </a:extLst>
          </p:cNvPr>
          <p:cNvSpPr/>
          <p:nvPr/>
        </p:nvSpPr>
        <p:spPr>
          <a:xfrm>
            <a:off x="257175" y="148113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D4F5CC-834A-3D49-B472-6DE5AB03C9A3}"/>
              </a:ext>
            </a:extLst>
          </p:cNvPr>
          <p:cNvSpPr txBox="1"/>
          <p:nvPr/>
        </p:nvSpPr>
        <p:spPr>
          <a:xfrm>
            <a:off x="-2701213" y="821386"/>
            <a:ext cx="2300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Polynomial Features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B9AEE90-C4B7-3B45-8603-3CEE59BBEE34}"/>
              </a:ext>
            </a:extLst>
          </p:cNvPr>
          <p:cNvGrpSpPr/>
          <p:nvPr/>
        </p:nvGrpSpPr>
        <p:grpSpPr>
          <a:xfrm>
            <a:off x="3279968" y="3860642"/>
            <a:ext cx="5462626" cy="772204"/>
            <a:chOff x="201113" y="3131058"/>
            <a:chExt cx="8567585" cy="1329654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E7BD834F-CB02-024A-89A8-5BAE058987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01113" y="3155660"/>
              <a:ext cx="975782" cy="1208712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FA7625A9-2B9F-2049-BDF7-2172964646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10135" y="3155660"/>
              <a:ext cx="1373858" cy="1015703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004689C0-4A08-B049-B365-6E95898E6B3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897229" y="3155660"/>
              <a:ext cx="979904" cy="1305052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A8FE669A-6B41-C34B-BA4C-71D34D2F13D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090366" y="3155660"/>
              <a:ext cx="1209711" cy="1302765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C60056DE-5A78-264E-86F3-279DC422D7B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465606" y="3155826"/>
              <a:ext cx="877822" cy="1287955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A3765A5D-582D-3344-A76E-3BF21B4B7D7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527041" y="3155660"/>
              <a:ext cx="1002029" cy="1288323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50E46BEC-A543-CE43-B44E-BF909524AE4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7710026" y="3131058"/>
              <a:ext cx="1058672" cy="1275218"/>
            </a:xfrm>
            <a:prstGeom prst="rect">
              <a:avLst/>
            </a:prstGeom>
          </p:spPr>
        </p:pic>
      </p:grpSp>
      <p:sp>
        <p:nvSpPr>
          <p:cNvPr id="10" name="Rectangle 1">
            <a:extLst>
              <a:ext uri="{FF2B5EF4-FFF2-40B4-BE49-F238E27FC236}">
                <a16:creationId xmlns:a16="http://schemas.microsoft.com/office/drawing/2014/main" id="{01BC2AE7-EA30-CB44-933B-55EC92AB1D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0563" y="279241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ECE64E-6792-914E-A0CB-066E9AC67C3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195484" y="1357904"/>
            <a:ext cx="5400089" cy="212601"/>
          </a:xfrm>
          <a:prstGeom prst="rect">
            <a:avLst/>
          </a:prstGeom>
        </p:spPr>
      </p:pic>
      <p:sp>
        <p:nvSpPr>
          <p:cNvPr id="40" name="Google Shape;169;p23">
            <a:extLst>
              <a:ext uri="{FF2B5EF4-FFF2-40B4-BE49-F238E27FC236}">
                <a16:creationId xmlns:a16="http://schemas.microsoft.com/office/drawing/2014/main" id="{3053704C-3A77-9841-8810-73972BD04FB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94944" y="624078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41" name="Google Shape;119;p18">
            <a:extLst>
              <a:ext uri="{FF2B5EF4-FFF2-40B4-BE49-F238E27FC236}">
                <a16:creationId xmlns:a16="http://schemas.microsoft.com/office/drawing/2014/main" id="{2177EED3-1ECD-4E49-9461-F5B198A74DD9}"/>
              </a:ext>
            </a:extLst>
          </p:cNvPr>
          <p:cNvSpPr txBox="1">
            <a:spLocks/>
          </p:cNvSpPr>
          <p:nvPr/>
        </p:nvSpPr>
        <p:spPr>
          <a:xfrm>
            <a:off x="2468880" y="971550"/>
            <a:ext cx="6678652" cy="4702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A more thorough investigation using Lasso CV on all features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E1FCFC4-8464-6347-8107-EE9429EFBA2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78981" y="1504373"/>
            <a:ext cx="7586521" cy="924408"/>
          </a:xfrm>
          <a:prstGeom prst="rect">
            <a:avLst/>
          </a:prstGeom>
        </p:spPr>
      </p:pic>
      <p:sp>
        <p:nvSpPr>
          <p:cNvPr id="23" name="Google Shape;169;p23">
            <a:extLst>
              <a:ext uri="{FF2B5EF4-FFF2-40B4-BE49-F238E27FC236}">
                <a16:creationId xmlns:a16="http://schemas.microsoft.com/office/drawing/2014/main" id="{59716780-958F-524E-B9E3-51D7B5004BE4}"/>
              </a:ext>
            </a:extLst>
          </p:cNvPr>
          <p:cNvSpPr txBox="1">
            <a:spLocks/>
          </p:cNvSpPr>
          <p:nvPr/>
        </p:nvSpPr>
        <p:spPr>
          <a:xfrm>
            <a:off x="6071191" y="712382"/>
            <a:ext cx="2892056" cy="3615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400" dirty="0">
                <a:solidFill>
                  <a:srgbClr val="4ECDC4"/>
                </a:solidFill>
              </a:rPr>
              <a:t>using </a:t>
            </a:r>
            <a:r>
              <a:rPr lang="en-US" sz="1400" i="1" dirty="0">
                <a:solidFill>
                  <a:srgbClr val="4ECDC4"/>
                </a:solidFill>
              </a:rPr>
              <a:t>budget</a:t>
            </a:r>
            <a:r>
              <a:rPr lang="en-US" sz="1400" dirty="0">
                <a:solidFill>
                  <a:srgbClr val="4ECDC4"/>
                </a:solidFill>
              </a:rPr>
              <a:t> as a feature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456B868-9A84-0A43-BD56-F3A4161B2F69}"/>
              </a:ext>
            </a:extLst>
          </p:cNvPr>
          <p:cNvSpPr txBox="1"/>
          <p:nvPr/>
        </p:nvSpPr>
        <p:spPr>
          <a:xfrm>
            <a:off x="93509" y="4921793"/>
            <a:ext cx="917808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Pairs of </a:t>
            </a:r>
            <a:r>
              <a:rPr lang="en-US" sz="800" i="1" dirty="0"/>
              <a:t>mean absolute error</a:t>
            </a:r>
            <a:r>
              <a:rPr lang="en-US" sz="800" dirty="0"/>
              <a:t>s (</a:t>
            </a:r>
            <a:r>
              <a:rPr lang="en-US" sz="800" i="1" dirty="0" err="1"/>
              <a:t>mae</a:t>
            </a:r>
            <a:r>
              <a:rPr lang="en-US" sz="800" dirty="0"/>
              <a:t>) are boxed if they are lower than the corresponding </a:t>
            </a:r>
            <a:r>
              <a:rPr lang="en-US" sz="800" i="1" dirty="0" err="1"/>
              <a:t>mae</a:t>
            </a:r>
            <a:r>
              <a:rPr lang="en-US" sz="800" dirty="0"/>
              <a:t> for a different sized set of features here (and slightly different sets of rows shown on the previous slide).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01DA473-6F4D-8D44-9AF0-ACC622A6D29D}"/>
              </a:ext>
            </a:extLst>
          </p:cNvPr>
          <p:cNvSpPr txBox="1"/>
          <p:nvPr/>
        </p:nvSpPr>
        <p:spPr>
          <a:xfrm>
            <a:off x="930349" y="2326220"/>
            <a:ext cx="2300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Polynomial Features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01D2082-4200-1643-A9E4-A8E10BCAAAB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73836" y="2568192"/>
            <a:ext cx="7627904" cy="821467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8DC57233-235C-4E45-B21E-5B9EA87D4570}"/>
              </a:ext>
            </a:extLst>
          </p:cNvPr>
          <p:cNvSpPr txBox="1"/>
          <p:nvPr/>
        </p:nvSpPr>
        <p:spPr>
          <a:xfrm>
            <a:off x="4673255" y="4549014"/>
            <a:ext cx="13001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B0F0"/>
                </a:solidFill>
              </a:rPr>
              <a:t>year</a:t>
            </a:r>
            <a:endParaRPr lang="en-US" sz="1100" dirty="0">
              <a:solidFill>
                <a:srgbClr val="00B0F0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E74B2AC-283A-8843-8C0D-067537B1C181}"/>
              </a:ext>
            </a:extLst>
          </p:cNvPr>
          <p:cNvSpPr txBox="1"/>
          <p:nvPr/>
        </p:nvSpPr>
        <p:spPr>
          <a:xfrm>
            <a:off x="4425131" y="3700735"/>
            <a:ext cx="192668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00B0F0"/>
                </a:solidFill>
              </a:rPr>
              <a:t>Anna Karina  </a:t>
            </a:r>
            <a:r>
              <a:rPr lang="en-US" sz="800" dirty="0">
                <a:solidFill>
                  <a:schemeClr val="tx1"/>
                </a:solidFill>
              </a:rPr>
              <a:t>x </a:t>
            </a:r>
            <a:r>
              <a:rPr lang="en-US" sz="800" dirty="0">
                <a:solidFill>
                  <a:srgbClr val="00B0F0"/>
                </a:solidFill>
              </a:rPr>
              <a:t>André S. </a:t>
            </a:r>
            <a:r>
              <a:rPr lang="en-US" sz="800" dirty="0" err="1">
                <a:solidFill>
                  <a:srgbClr val="00B0F0"/>
                </a:solidFill>
              </a:rPr>
              <a:t>Labarthe</a:t>
            </a:r>
            <a:endParaRPr lang="en-US" sz="800" dirty="0">
              <a:solidFill>
                <a:srgbClr val="00B0F0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C21B6FC-E8E4-2648-A0C2-20CAF24FB3A7}"/>
              </a:ext>
            </a:extLst>
          </p:cNvPr>
          <p:cNvSpPr txBox="1"/>
          <p:nvPr/>
        </p:nvSpPr>
        <p:spPr>
          <a:xfrm>
            <a:off x="4441460" y="3586229"/>
            <a:ext cx="192668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00B0F0"/>
                </a:solidFill>
              </a:rPr>
              <a:t>duration </a:t>
            </a:r>
            <a:r>
              <a:rPr lang="en-US" sz="800" dirty="0">
                <a:solidFill>
                  <a:schemeClr val="tx1"/>
                </a:solidFill>
              </a:rPr>
              <a:t>x </a:t>
            </a:r>
            <a:r>
              <a:rPr lang="en-US" sz="800" dirty="0">
                <a:solidFill>
                  <a:srgbClr val="00B0F0"/>
                </a:solidFill>
              </a:rPr>
              <a:t>J.P. </a:t>
            </a:r>
            <a:r>
              <a:rPr lang="en-US" sz="800" dirty="0" err="1">
                <a:solidFill>
                  <a:srgbClr val="00B0F0"/>
                </a:solidFill>
              </a:rPr>
              <a:t>Belmondo</a:t>
            </a:r>
            <a:endParaRPr lang="en-US" sz="800" dirty="0">
              <a:solidFill>
                <a:srgbClr val="00B0F0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9DA87C9-D935-504F-8360-920CE22C79D6}"/>
              </a:ext>
            </a:extLst>
          </p:cNvPr>
          <p:cNvSpPr txBox="1"/>
          <p:nvPr/>
        </p:nvSpPr>
        <p:spPr>
          <a:xfrm>
            <a:off x="4490621" y="3495982"/>
            <a:ext cx="202816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" dirty="0">
                <a:solidFill>
                  <a:srgbClr val="00B0F0"/>
                </a:solidFill>
              </a:rPr>
              <a:t>budget </a:t>
            </a:r>
            <a:r>
              <a:rPr lang="en-US" sz="700" dirty="0">
                <a:solidFill>
                  <a:schemeClr val="tx1"/>
                </a:solidFill>
              </a:rPr>
              <a:t>x </a:t>
            </a:r>
            <a:r>
              <a:rPr lang="en-US" sz="700" dirty="0">
                <a:solidFill>
                  <a:srgbClr val="00B0F0"/>
                </a:solidFill>
              </a:rPr>
              <a:t>Raoul </a:t>
            </a:r>
            <a:r>
              <a:rPr lang="en-US" sz="700" dirty="0" err="1">
                <a:solidFill>
                  <a:srgbClr val="00B0F0"/>
                </a:solidFill>
              </a:rPr>
              <a:t>Coutard</a:t>
            </a:r>
            <a:r>
              <a:rPr lang="en-US" sz="700" dirty="0">
                <a:solidFill>
                  <a:srgbClr val="00B0F0"/>
                </a:solidFill>
              </a:rPr>
              <a:t> (DOP)</a:t>
            </a:r>
            <a:r>
              <a:rPr lang="en-US" sz="700" dirty="0">
                <a:solidFill>
                  <a:schemeClr val="tx1"/>
                </a:solidFill>
              </a:rPr>
              <a:t>	</a:t>
            </a:r>
            <a:endParaRPr lang="en-US" sz="700" dirty="0">
              <a:solidFill>
                <a:srgbClr val="00B0F0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C5F6B79-D36C-3D4D-ACA3-1FEC04ADA022}"/>
              </a:ext>
            </a:extLst>
          </p:cNvPr>
          <p:cNvSpPr txBox="1"/>
          <p:nvPr/>
        </p:nvSpPr>
        <p:spPr>
          <a:xfrm>
            <a:off x="4490621" y="3409950"/>
            <a:ext cx="2028166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" dirty="0">
                <a:solidFill>
                  <a:srgbClr val="00B0F0"/>
                </a:solidFill>
              </a:rPr>
              <a:t>Georges </a:t>
            </a:r>
            <a:r>
              <a:rPr lang="en-US" sz="500" dirty="0" err="1">
                <a:solidFill>
                  <a:srgbClr val="00B0F0"/>
                </a:solidFill>
              </a:rPr>
              <a:t>Staquet</a:t>
            </a:r>
            <a:r>
              <a:rPr lang="en-US" sz="500" dirty="0">
                <a:solidFill>
                  <a:srgbClr val="00B0F0"/>
                </a:solidFill>
              </a:rPr>
              <a:t>	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D22578B-6250-8641-9202-3DACFBCCAD94}"/>
              </a:ext>
            </a:extLst>
          </p:cNvPr>
          <p:cNvSpPr txBox="1"/>
          <p:nvPr/>
        </p:nvSpPr>
        <p:spPr>
          <a:xfrm>
            <a:off x="799077" y="3944442"/>
            <a:ext cx="2171700" cy="309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Greatest coefficients*: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7F8E2E3-78BB-5147-8C93-7FAD5FEEBBAD}"/>
              </a:ext>
            </a:extLst>
          </p:cNvPr>
          <p:cNvSpPr txBox="1"/>
          <p:nvPr/>
        </p:nvSpPr>
        <p:spPr>
          <a:xfrm>
            <a:off x="1013389" y="3425617"/>
            <a:ext cx="197167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Contributors</a:t>
            </a:r>
          </a:p>
          <a:p>
            <a:pPr algn="r"/>
            <a:r>
              <a:rPr lang="en-US" sz="1100" dirty="0"/>
              <a:t>(positive coefficients)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70E37E1-8495-C542-B29F-CACD70C143FB}"/>
              </a:ext>
            </a:extLst>
          </p:cNvPr>
          <p:cNvSpPr txBox="1"/>
          <p:nvPr/>
        </p:nvSpPr>
        <p:spPr>
          <a:xfrm>
            <a:off x="641914" y="4295774"/>
            <a:ext cx="232886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Detractors</a:t>
            </a:r>
          </a:p>
          <a:p>
            <a:pPr algn="r"/>
            <a:r>
              <a:rPr lang="en-US" sz="1100" dirty="0"/>
              <a:t>(negative coefficients)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C1BCB52-050A-254A-8128-1B94E2D2BAB3}"/>
              </a:ext>
            </a:extLst>
          </p:cNvPr>
          <p:cNvSpPr txBox="1"/>
          <p:nvPr/>
        </p:nvSpPr>
        <p:spPr>
          <a:xfrm>
            <a:off x="6172400" y="1346761"/>
            <a:ext cx="2749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Montserrat" pitchFamily="2" charset="77"/>
              </a:rPr>
              <a:t>*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3A898DC-46A0-F642-886C-BE6527BC389C}"/>
              </a:ext>
            </a:extLst>
          </p:cNvPr>
          <p:cNvSpPr txBox="1"/>
          <p:nvPr/>
        </p:nvSpPr>
        <p:spPr>
          <a:xfrm>
            <a:off x="6626645" y="0"/>
            <a:ext cx="255591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Montserrat" pitchFamily="2" charset="77"/>
              </a:rPr>
              <a:t>* </a:t>
            </a:r>
            <a:r>
              <a:rPr lang="en-US" sz="600" b="1" i="1" dirty="0">
                <a:latin typeface="Montserrat" pitchFamily="2" charset="77"/>
              </a:rPr>
              <a:t>Post hoc</a:t>
            </a:r>
            <a:r>
              <a:rPr lang="en-US" sz="600" dirty="0">
                <a:latin typeface="Montserrat" pitchFamily="2" charset="77"/>
              </a:rPr>
              <a:t>, the best model (</a:t>
            </a:r>
            <a:r>
              <a:rPr lang="en-US" sz="600" dirty="0" err="1">
                <a:latin typeface="Montserrat" pitchFamily="2" charset="77"/>
              </a:rPr>
              <a:t>mae</a:t>
            </a:r>
            <a:r>
              <a:rPr lang="en-US" sz="600" dirty="0">
                <a:latin typeface="Montserrat" pitchFamily="2" charset="77"/>
              </a:rPr>
              <a:t>=</a:t>
            </a:r>
            <a:r>
              <a:rPr lang="en-US" sz="600" dirty="0">
                <a:solidFill>
                  <a:schemeClr val="tx1"/>
                </a:solidFill>
                <a:latin typeface="Montserrat" pitchFamily="2" charset="77"/>
              </a:rPr>
              <a:t>0.3217</a:t>
            </a:r>
            <a:r>
              <a:rPr lang="en-US" sz="600" dirty="0">
                <a:latin typeface="Montserrat" pitchFamily="2" charset="77"/>
              </a:rPr>
              <a:t>; r</a:t>
            </a:r>
            <a:r>
              <a:rPr lang="en-US" sz="600" baseline="30000" dirty="0">
                <a:latin typeface="Montserrat" pitchFamily="2" charset="77"/>
              </a:rPr>
              <a:t>2</a:t>
            </a:r>
            <a:r>
              <a:rPr lang="en-US" sz="600" dirty="0">
                <a:latin typeface="Montserrat" pitchFamily="2" charset="77"/>
              </a:rPr>
              <a:t>=</a:t>
            </a:r>
            <a:r>
              <a:rPr lang="en-US" sz="600" b="1" dirty="0">
                <a:solidFill>
                  <a:srgbClr val="00B0F0"/>
                </a:solidFill>
                <a:latin typeface="Montserrat" pitchFamily="2" charset="77"/>
              </a:rPr>
              <a:t>0.1573</a:t>
            </a:r>
            <a:r>
              <a:rPr lang="en-US" sz="600" dirty="0">
                <a:latin typeface="Montserrat" pitchFamily="2" charset="77"/>
              </a:rPr>
              <a:t>) for Fassbinder was found with Ridge CV using only  </a:t>
            </a:r>
            <a:r>
              <a:rPr lang="en-US" sz="600" i="1" dirty="0">
                <a:latin typeface="Montserrat" pitchFamily="2" charset="77"/>
              </a:rPr>
              <a:t>year, duration, budget, </a:t>
            </a:r>
            <a:r>
              <a:rPr lang="en-US" sz="600" dirty="0">
                <a:latin typeface="Montserrat" pitchFamily="2" charset="77"/>
              </a:rPr>
              <a:t>with their logs, and polynomial features. The highest coefficients (all positive) are year</a:t>
            </a:r>
            <a:r>
              <a:rPr lang="en-US" sz="600" baseline="30000" dirty="0">
                <a:latin typeface="Montserrat" pitchFamily="2" charset="77"/>
              </a:rPr>
              <a:t>2</a:t>
            </a:r>
            <a:r>
              <a:rPr lang="en-US" sz="600" dirty="0">
                <a:latin typeface="Montserrat" pitchFamily="2" charset="77"/>
              </a:rPr>
              <a:t>, year x duration,  log(year) x duration, duration, and duration x log(budget).</a:t>
            </a:r>
          </a:p>
        </p:txBody>
      </p:sp>
    </p:spTree>
    <p:extLst>
      <p:ext uri="{BB962C8B-B14F-4D97-AF65-F5344CB8AC3E}">
        <p14:creationId xmlns:p14="http://schemas.microsoft.com/office/powerpoint/2010/main" val="7151357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>
            <a:spLocks noGrp="1"/>
          </p:cNvSpPr>
          <p:nvPr>
            <p:ph type="body" idx="1"/>
          </p:nvPr>
        </p:nvSpPr>
        <p:spPr>
          <a:xfrm>
            <a:off x="691200" y="1393426"/>
            <a:ext cx="3686067" cy="15430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b="1" dirty="0"/>
              <a:t>Probe regularization with polynomial features to improve prediction</a:t>
            </a:r>
            <a:endParaRPr lang="en" sz="1800" dirty="0"/>
          </a:p>
          <a:p>
            <a:pPr marL="0" indent="0">
              <a:buNone/>
            </a:pPr>
            <a:r>
              <a:rPr lang="en" sz="1600" dirty="0"/>
              <a:t>• Examine quantile-quantile plots</a:t>
            </a:r>
          </a:p>
          <a:p>
            <a:pPr marL="0" indent="0">
              <a:buNone/>
            </a:pPr>
            <a:r>
              <a:rPr lang="en" sz="1600" dirty="0"/>
              <a:t> and individual interactions</a:t>
            </a:r>
          </a:p>
        </p:txBody>
      </p:sp>
      <p:sp>
        <p:nvSpPr>
          <p:cNvPr id="120" name="Google Shape;120;p18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Further investigations</a:t>
            </a:r>
            <a:endParaRPr dirty="0"/>
          </a:p>
        </p:txBody>
      </p:sp>
      <p:sp>
        <p:nvSpPr>
          <p:cNvPr id="121" name="Google Shape;121;p18"/>
          <p:cNvSpPr txBox="1">
            <a:spLocks noGrp="1"/>
          </p:cNvSpPr>
          <p:nvPr>
            <p:ph type="body" idx="2"/>
          </p:nvPr>
        </p:nvSpPr>
        <p:spPr>
          <a:xfrm>
            <a:off x="4685500" y="1393425"/>
            <a:ext cx="3767400" cy="34440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b="1" dirty="0"/>
              <a:t>Develop explanation</a:t>
            </a:r>
            <a:endParaRPr sz="1400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• Examine </a:t>
            </a:r>
            <a:r>
              <a:rPr lang="en" sz="1700" b="1" dirty="0"/>
              <a:t>residuals</a:t>
            </a:r>
            <a:r>
              <a:rPr lang="en" sz="1700" dirty="0"/>
              <a:t> in tandem with </a:t>
            </a:r>
            <a:r>
              <a:rPr lang="en" sz="1700" i="1" dirty="0"/>
              <a:t>domain knowledge </a:t>
            </a:r>
            <a:r>
              <a:rPr lang="en" sz="1700" dirty="0"/>
              <a:t>to discover and explain </a:t>
            </a:r>
            <a:r>
              <a:rPr lang="en" sz="1700" b="1" dirty="0"/>
              <a:t>interactions</a:t>
            </a:r>
            <a:r>
              <a:rPr lang="en" sz="1700" dirty="0"/>
              <a:t> between features, such as:</a:t>
            </a:r>
            <a:endParaRPr lang="en" sz="3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    • budget &amp; rating:</a:t>
            </a:r>
          </a:p>
          <a:p>
            <a:pPr marL="0" lvl="0" indent="0">
              <a:buNone/>
            </a:pPr>
            <a:r>
              <a:rPr lang="en" sz="1700" dirty="0"/>
              <a:t> 	inversely correlated?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sz="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    • duration ~ budget ?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    • more visualizations</a:t>
            </a:r>
            <a:endParaRPr sz="1700" dirty="0"/>
          </a:p>
        </p:txBody>
      </p:sp>
      <p:sp>
        <p:nvSpPr>
          <p:cNvPr id="122" name="Google Shape;122;p18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" grpId="0" uiExpand="1" build="p"/>
      <p:bldP spid="121" grpId="0" uiExpand="1" build="p"/>
      <p:bldP spid="121" grpId="1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0"/>
          <p:cNvSpPr txBox="1">
            <a:spLocks noGrp="1"/>
          </p:cNvSpPr>
          <p:nvPr>
            <p:ph type="body" idx="1"/>
          </p:nvPr>
        </p:nvSpPr>
        <p:spPr>
          <a:xfrm>
            <a:off x="2456205" y="935664"/>
            <a:ext cx="2592046" cy="48904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/>
              <a:t>S</a:t>
            </a:r>
            <a:r>
              <a:rPr lang="en" sz="1600" dirty="0" err="1"/>
              <a:t>hapes</a:t>
            </a:r>
            <a:r>
              <a:rPr lang="en" sz="1600" dirty="0"/>
              <a:t> of correlation</a:t>
            </a:r>
            <a:endParaRPr sz="1600" dirty="0"/>
          </a:p>
        </p:txBody>
      </p:sp>
      <p:grpSp>
        <p:nvGrpSpPr>
          <p:cNvPr id="139" name="Google Shape;139;p20"/>
          <p:cNvGrpSpPr/>
          <p:nvPr/>
        </p:nvGrpSpPr>
        <p:grpSpPr>
          <a:xfrm>
            <a:off x="6515715" y="-534031"/>
            <a:ext cx="321021" cy="374543"/>
            <a:chOff x="3782700" y="1538287"/>
            <a:chExt cx="1578600" cy="1578600"/>
          </a:xfrm>
        </p:grpSpPr>
        <p:sp>
          <p:nvSpPr>
            <p:cNvPr id="140" name="Google Shape;140;p20"/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0"/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0"/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0"/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48AFE92E-B4B0-4047-B1D0-036EF13D2C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8779" y="1530806"/>
            <a:ext cx="5186443" cy="3460343"/>
          </a:xfrm>
          <a:prstGeom prst="rect">
            <a:avLst/>
          </a:prstGeom>
        </p:spPr>
      </p:pic>
      <p:sp>
        <p:nvSpPr>
          <p:cNvPr id="34" name="Google Shape;79;p13">
            <a:extLst>
              <a:ext uri="{FF2B5EF4-FFF2-40B4-BE49-F238E27FC236}">
                <a16:creationId xmlns:a16="http://schemas.microsoft.com/office/drawing/2014/main" id="{71C96B98-2B1A-6344-A468-5100E6E590EA}"/>
              </a:ext>
            </a:extLst>
          </p:cNvPr>
          <p:cNvSpPr txBox="1">
            <a:spLocks/>
          </p:cNvSpPr>
          <p:nvPr/>
        </p:nvSpPr>
        <p:spPr>
          <a:xfrm>
            <a:off x="1395991" y="1582291"/>
            <a:ext cx="599869" cy="23657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C00000"/>
                </a:solidFill>
              </a:rPr>
              <a:t>Rating</a:t>
            </a:r>
          </a:p>
        </p:txBody>
      </p:sp>
      <p:grpSp>
        <p:nvGrpSpPr>
          <p:cNvPr id="38" name="Google Shape;139;p20">
            <a:extLst>
              <a:ext uri="{FF2B5EF4-FFF2-40B4-BE49-F238E27FC236}">
                <a16:creationId xmlns:a16="http://schemas.microsoft.com/office/drawing/2014/main" id="{49B1CD5F-B30E-5D48-B7D7-3195C0CFE3C7}"/>
              </a:ext>
            </a:extLst>
          </p:cNvPr>
          <p:cNvGrpSpPr/>
          <p:nvPr/>
        </p:nvGrpSpPr>
        <p:grpSpPr>
          <a:xfrm>
            <a:off x="4725849" y="-467212"/>
            <a:ext cx="540293" cy="360421"/>
            <a:chOff x="3782700" y="1538287"/>
            <a:chExt cx="1578600" cy="1578600"/>
          </a:xfrm>
        </p:grpSpPr>
        <p:sp>
          <p:nvSpPr>
            <p:cNvPr id="39" name="Google Shape;140;p20">
              <a:extLst>
                <a:ext uri="{FF2B5EF4-FFF2-40B4-BE49-F238E27FC236}">
                  <a16:creationId xmlns:a16="http://schemas.microsoft.com/office/drawing/2014/main" id="{171DFF56-E8E1-3B43-8731-AF13270257C3}"/>
                </a:ext>
              </a:extLst>
            </p:cNvPr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41;p20">
              <a:extLst>
                <a:ext uri="{FF2B5EF4-FFF2-40B4-BE49-F238E27FC236}">
                  <a16:creationId xmlns:a16="http://schemas.microsoft.com/office/drawing/2014/main" id="{5783E283-379E-A046-BFE5-88C975EA533C}"/>
                </a:ext>
              </a:extLst>
            </p:cNvPr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42;p20">
              <a:extLst>
                <a:ext uri="{FF2B5EF4-FFF2-40B4-BE49-F238E27FC236}">
                  <a16:creationId xmlns:a16="http://schemas.microsoft.com/office/drawing/2014/main" id="{572DAD02-216D-8148-A1B4-9958847770FF}"/>
                </a:ext>
              </a:extLst>
            </p:cNvPr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43;p20">
              <a:extLst>
                <a:ext uri="{FF2B5EF4-FFF2-40B4-BE49-F238E27FC236}">
                  <a16:creationId xmlns:a16="http://schemas.microsoft.com/office/drawing/2014/main" id="{06C05C4A-16DB-8642-8C1B-96C26238A2A9}"/>
                </a:ext>
              </a:extLst>
            </p:cNvPr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139;p20">
            <a:extLst>
              <a:ext uri="{FF2B5EF4-FFF2-40B4-BE49-F238E27FC236}">
                <a16:creationId xmlns:a16="http://schemas.microsoft.com/office/drawing/2014/main" id="{F368653A-20B2-EF45-8F65-842CC79B11EB}"/>
              </a:ext>
            </a:extLst>
          </p:cNvPr>
          <p:cNvGrpSpPr/>
          <p:nvPr/>
        </p:nvGrpSpPr>
        <p:grpSpPr>
          <a:xfrm>
            <a:off x="3533568" y="-453864"/>
            <a:ext cx="540293" cy="360421"/>
            <a:chOff x="3782700" y="1538287"/>
            <a:chExt cx="1578600" cy="1578600"/>
          </a:xfrm>
        </p:grpSpPr>
        <p:sp>
          <p:nvSpPr>
            <p:cNvPr id="44" name="Google Shape;140;p20">
              <a:extLst>
                <a:ext uri="{FF2B5EF4-FFF2-40B4-BE49-F238E27FC236}">
                  <a16:creationId xmlns:a16="http://schemas.microsoft.com/office/drawing/2014/main" id="{3D8CE36D-1A21-DF4D-AB54-A9B832CD0E69}"/>
                </a:ext>
              </a:extLst>
            </p:cNvPr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41;p20">
              <a:extLst>
                <a:ext uri="{FF2B5EF4-FFF2-40B4-BE49-F238E27FC236}">
                  <a16:creationId xmlns:a16="http://schemas.microsoft.com/office/drawing/2014/main" id="{8BDA62EC-16DA-1C46-80C8-77AC0055281E}"/>
                </a:ext>
              </a:extLst>
            </p:cNvPr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42;p20">
              <a:extLst>
                <a:ext uri="{FF2B5EF4-FFF2-40B4-BE49-F238E27FC236}">
                  <a16:creationId xmlns:a16="http://schemas.microsoft.com/office/drawing/2014/main" id="{8C8C905C-D058-EE4F-B6C3-DE298BB3DA31}"/>
                </a:ext>
              </a:extLst>
            </p:cNvPr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43;p20">
              <a:extLst>
                <a:ext uri="{FF2B5EF4-FFF2-40B4-BE49-F238E27FC236}">
                  <a16:creationId xmlns:a16="http://schemas.microsoft.com/office/drawing/2014/main" id="{D19602A9-05EC-A74F-AF38-E0444C09CC0C}"/>
                </a:ext>
              </a:extLst>
            </p:cNvPr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139;p20">
            <a:extLst>
              <a:ext uri="{FF2B5EF4-FFF2-40B4-BE49-F238E27FC236}">
                <a16:creationId xmlns:a16="http://schemas.microsoft.com/office/drawing/2014/main" id="{49B907CC-6C92-0D48-A1F6-E4F2BD7C47FC}"/>
              </a:ext>
            </a:extLst>
          </p:cNvPr>
          <p:cNvGrpSpPr/>
          <p:nvPr/>
        </p:nvGrpSpPr>
        <p:grpSpPr>
          <a:xfrm>
            <a:off x="5562043" y="-453863"/>
            <a:ext cx="540293" cy="360421"/>
            <a:chOff x="3782700" y="1538287"/>
            <a:chExt cx="1578600" cy="1578600"/>
          </a:xfrm>
        </p:grpSpPr>
        <p:sp>
          <p:nvSpPr>
            <p:cNvPr id="59" name="Google Shape;140;p20">
              <a:extLst>
                <a:ext uri="{FF2B5EF4-FFF2-40B4-BE49-F238E27FC236}">
                  <a16:creationId xmlns:a16="http://schemas.microsoft.com/office/drawing/2014/main" id="{6275E25D-3F49-6843-8290-3589C2FB92FD}"/>
                </a:ext>
              </a:extLst>
            </p:cNvPr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41;p20">
              <a:extLst>
                <a:ext uri="{FF2B5EF4-FFF2-40B4-BE49-F238E27FC236}">
                  <a16:creationId xmlns:a16="http://schemas.microsoft.com/office/drawing/2014/main" id="{E54CFAD0-E1C6-824F-9889-040632D49639}"/>
                </a:ext>
              </a:extLst>
            </p:cNvPr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42;p20">
              <a:extLst>
                <a:ext uri="{FF2B5EF4-FFF2-40B4-BE49-F238E27FC236}">
                  <a16:creationId xmlns:a16="http://schemas.microsoft.com/office/drawing/2014/main" id="{9F9A65B5-B25A-444F-8B1C-4B2B0C21F919}"/>
                </a:ext>
              </a:extLst>
            </p:cNvPr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43;p20">
              <a:extLst>
                <a:ext uri="{FF2B5EF4-FFF2-40B4-BE49-F238E27FC236}">
                  <a16:creationId xmlns:a16="http://schemas.microsoft.com/office/drawing/2014/main" id="{10CC93FA-7574-8345-A6B9-A2B4CF830660}"/>
                </a:ext>
              </a:extLst>
            </p:cNvPr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7BEA69E9-4E15-0A42-89CD-7F370356F29A}"/>
              </a:ext>
            </a:extLst>
          </p:cNvPr>
          <p:cNvSpPr/>
          <p:nvPr/>
        </p:nvSpPr>
        <p:spPr>
          <a:xfrm>
            <a:off x="3736298" y="2155848"/>
            <a:ext cx="481955" cy="340014"/>
          </a:xfrm>
          <a:prstGeom prst="rect">
            <a:avLst/>
          </a:prstGeom>
          <a:noFill/>
          <a:ln w="22225">
            <a:solidFill>
              <a:srgbClr val="FF858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52D70974-F1F0-7F46-96D1-A73718DF860A}"/>
              </a:ext>
            </a:extLst>
          </p:cNvPr>
          <p:cNvSpPr/>
          <p:nvPr/>
        </p:nvSpPr>
        <p:spPr>
          <a:xfrm>
            <a:off x="3230434" y="1498276"/>
            <a:ext cx="487235" cy="327048"/>
          </a:xfrm>
          <a:prstGeom prst="rect">
            <a:avLst/>
          </a:prstGeom>
          <a:noFill/>
          <a:ln w="222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C9DD4092-6E98-CB4C-B8A7-FA008C13F212}"/>
              </a:ext>
            </a:extLst>
          </p:cNvPr>
          <p:cNvSpPr/>
          <p:nvPr/>
        </p:nvSpPr>
        <p:spPr>
          <a:xfrm>
            <a:off x="3733800" y="1498276"/>
            <a:ext cx="487235" cy="327048"/>
          </a:xfrm>
          <a:prstGeom prst="rect">
            <a:avLst/>
          </a:prstGeom>
          <a:noFill/>
          <a:ln w="222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697FC831-C9F0-FE49-8169-D39087DAF999}"/>
              </a:ext>
            </a:extLst>
          </p:cNvPr>
          <p:cNvSpPr/>
          <p:nvPr/>
        </p:nvSpPr>
        <p:spPr>
          <a:xfrm>
            <a:off x="5713331" y="4493992"/>
            <a:ext cx="473886" cy="344985"/>
          </a:xfrm>
          <a:prstGeom prst="rect">
            <a:avLst/>
          </a:prstGeom>
          <a:noFill/>
          <a:ln w="22225">
            <a:solidFill>
              <a:srgbClr val="00FF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Google Shape;79;p13">
            <a:extLst>
              <a:ext uri="{FF2B5EF4-FFF2-40B4-BE49-F238E27FC236}">
                <a16:creationId xmlns:a16="http://schemas.microsoft.com/office/drawing/2014/main" id="{0DCBF6A7-5D90-BF4A-8EE0-0AA84F8AE7D9}"/>
              </a:ext>
            </a:extLst>
          </p:cNvPr>
          <p:cNvSpPr txBox="1">
            <a:spLocks/>
          </p:cNvSpPr>
          <p:nvPr/>
        </p:nvSpPr>
        <p:spPr>
          <a:xfrm>
            <a:off x="2886701" y="1348685"/>
            <a:ext cx="837644" cy="126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C00000"/>
                </a:solidFill>
              </a:rPr>
              <a:t>rating count</a:t>
            </a:r>
          </a:p>
        </p:txBody>
      </p:sp>
      <p:sp>
        <p:nvSpPr>
          <p:cNvPr id="78" name="Google Shape;79;p13">
            <a:extLst>
              <a:ext uri="{FF2B5EF4-FFF2-40B4-BE49-F238E27FC236}">
                <a16:creationId xmlns:a16="http://schemas.microsoft.com/office/drawing/2014/main" id="{F5CC9795-9A5F-7D4F-9606-2BE618547DA8}"/>
              </a:ext>
            </a:extLst>
          </p:cNvPr>
          <p:cNvSpPr txBox="1">
            <a:spLocks/>
          </p:cNvSpPr>
          <p:nvPr/>
        </p:nvSpPr>
        <p:spPr>
          <a:xfrm>
            <a:off x="3714384" y="1348685"/>
            <a:ext cx="393793" cy="146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C00000"/>
                </a:solidFill>
              </a:rPr>
              <a:t>year</a:t>
            </a:r>
          </a:p>
        </p:txBody>
      </p:sp>
      <p:sp>
        <p:nvSpPr>
          <p:cNvPr id="79" name="Google Shape;79;p13">
            <a:extLst>
              <a:ext uri="{FF2B5EF4-FFF2-40B4-BE49-F238E27FC236}">
                <a16:creationId xmlns:a16="http://schemas.microsoft.com/office/drawing/2014/main" id="{2F329D0F-8E5C-3B42-8EB2-AD64D6100B50}"/>
              </a:ext>
            </a:extLst>
          </p:cNvPr>
          <p:cNvSpPr txBox="1">
            <a:spLocks/>
          </p:cNvSpPr>
          <p:nvPr/>
        </p:nvSpPr>
        <p:spPr>
          <a:xfrm>
            <a:off x="1158018" y="2269731"/>
            <a:ext cx="837644" cy="1263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C00000"/>
                </a:solidFill>
              </a:rPr>
              <a:t>rating count</a:t>
            </a:r>
          </a:p>
        </p:txBody>
      </p:sp>
      <p:sp>
        <p:nvSpPr>
          <p:cNvPr id="80" name="Google Shape;79;p13">
            <a:extLst>
              <a:ext uri="{FF2B5EF4-FFF2-40B4-BE49-F238E27FC236}">
                <a16:creationId xmlns:a16="http://schemas.microsoft.com/office/drawing/2014/main" id="{0977D287-BAB8-7443-88C0-3B0EE2036EE5}"/>
              </a:ext>
            </a:extLst>
          </p:cNvPr>
          <p:cNvSpPr txBox="1">
            <a:spLocks/>
          </p:cNvSpPr>
          <p:nvPr/>
        </p:nvSpPr>
        <p:spPr>
          <a:xfrm>
            <a:off x="1224763" y="4635825"/>
            <a:ext cx="837644" cy="1263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00FF7D"/>
                </a:solidFill>
              </a:rPr>
              <a:t>budget</a:t>
            </a:r>
          </a:p>
        </p:txBody>
      </p:sp>
      <p:sp>
        <p:nvSpPr>
          <p:cNvPr id="81" name="Google Shape;79;p13">
            <a:extLst>
              <a:ext uri="{FF2B5EF4-FFF2-40B4-BE49-F238E27FC236}">
                <a16:creationId xmlns:a16="http://schemas.microsoft.com/office/drawing/2014/main" id="{E6FD60EC-D1EE-FF42-8599-B740412F752C}"/>
              </a:ext>
            </a:extLst>
          </p:cNvPr>
          <p:cNvSpPr txBox="1">
            <a:spLocks/>
          </p:cNvSpPr>
          <p:nvPr/>
        </p:nvSpPr>
        <p:spPr>
          <a:xfrm>
            <a:off x="5686633" y="4905723"/>
            <a:ext cx="513934" cy="1240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00FF7D"/>
                </a:solidFill>
              </a:rPr>
              <a:t>duration</a:t>
            </a:r>
          </a:p>
        </p:txBody>
      </p:sp>
      <p:sp>
        <p:nvSpPr>
          <p:cNvPr id="82" name="Google Shape;138;p20">
            <a:extLst>
              <a:ext uri="{FF2B5EF4-FFF2-40B4-BE49-F238E27FC236}">
                <a16:creationId xmlns:a16="http://schemas.microsoft.com/office/drawing/2014/main" id="{8131846A-3487-E544-B5A4-A2F6F6602E85}"/>
              </a:ext>
            </a:extLst>
          </p:cNvPr>
          <p:cNvSpPr txBox="1">
            <a:spLocks/>
          </p:cNvSpPr>
          <p:nvPr/>
        </p:nvSpPr>
        <p:spPr>
          <a:xfrm>
            <a:off x="6953250" y="154614"/>
            <a:ext cx="2592046" cy="489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en-US" sz="1600" dirty="0"/>
              <a:t>Alfred Hitchcock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988D343F-2073-794F-852B-4537DBD5F6E7}"/>
              </a:ext>
            </a:extLst>
          </p:cNvPr>
          <p:cNvSpPr/>
          <p:nvPr/>
        </p:nvSpPr>
        <p:spPr>
          <a:xfrm>
            <a:off x="3736622" y="3827947"/>
            <a:ext cx="482353" cy="344985"/>
          </a:xfrm>
          <a:prstGeom prst="rect">
            <a:avLst/>
          </a:prstGeom>
          <a:noFill/>
          <a:ln w="22225">
            <a:solidFill>
              <a:srgbClr val="2B01F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B01FC"/>
              </a:solidFill>
            </a:endParaRPr>
          </a:p>
        </p:txBody>
      </p:sp>
      <p:sp>
        <p:nvSpPr>
          <p:cNvPr id="84" name="Google Shape;79;p13">
            <a:extLst>
              <a:ext uri="{FF2B5EF4-FFF2-40B4-BE49-F238E27FC236}">
                <a16:creationId xmlns:a16="http://schemas.microsoft.com/office/drawing/2014/main" id="{8C614CC3-4ADA-794D-AEC7-F0C55BCD890F}"/>
              </a:ext>
            </a:extLst>
          </p:cNvPr>
          <p:cNvSpPr txBox="1">
            <a:spLocks/>
          </p:cNvSpPr>
          <p:nvPr/>
        </p:nvSpPr>
        <p:spPr>
          <a:xfrm>
            <a:off x="1224763" y="3943350"/>
            <a:ext cx="837644" cy="1263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2B01FC"/>
                </a:solidFill>
              </a:rPr>
              <a:t>duration</a:t>
            </a:r>
          </a:p>
        </p:txBody>
      </p:sp>
      <p:sp>
        <p:nvSpPr>
          <p:cNvPr id="48" name="Google Shape;120;p18">
            <a:extLst>
              <a:ext uri="{FF2B5EF4-FFF2-40B4-BE49-F238E27FC236}">
                <a16:creationId xmlns:a16="http://schemas.microsoft.com/office/drawing/2014/main" id="{3C299643-6CF4-AB48-BF1F-766AFA32A81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Further investigations</a:t>
            </a:r>
            <a:endParaRPr dirty="0"/>
          </a:p>
        </p:txBody>
      </p:sp>
      <p:sp>
        <p:nvSpPr>
          <p:cNvPr id="49" name="Google Shape;204;p26">
            <a:extLst>
              <a:ext uri="{FF2B5EF4-FFF2-40B4-BE49-F238E27FC236}">
                <a16:creationId xmlns:a16="http://schemas.microsoft.com/office/drawing/2014/main" id="{B2AF6462-68F1-5240-A332-89C60D890464}"/>
              </a:ext>
            </a:extLst>
          </p:cNvPr>
          <p:cNvSpPr txBox="1">
            <a:spLocks/>
          </p:cNvSpPr>
          <p:nvPr/>
        </p:nvSpPr>
        <p:spPr>
          <a:xfrm>
            <a:off x="7489472" y="4094985"/>
            <a:ext cx="2181081" cy="8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4000" dirty="0">
                <a:solidFill>
                  <a:schemeClr val="accent1"/>
                </a:solidFill>
              </a:rPr>
              <a:t>and…</a:t>
            </a:r>
          </a:p>
        </p:txBody>
      </p:sp>
    </p:spTree>
    <p:extLst>
      <p:ext uri="{BB962C8B-B14F-4D97-AF65-F5344CB8AC3E}">
        <p14:creationId xmlns:p14="http://schemas.microsoft.com/office/powerpoint/2010/main" val="387579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 txBox="1">
            <a:spLocks noGrp="1"/>
          </p:cNvSpPr>
          <p:nvPr>
            <p:ph type="body" idx="1"/>
          </p:nvPr>
        </p:nvSpPr>
        <p:spPr>
          <a:xfrm>
            <a:off x="3409073" y="256363"/>
            <a:ext cx="5447059" cy="325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Hitchcock’s movies increased in duration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sz="18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rgbClr val="00EFFF"/>
                </a:solidFill>
              </a:rPr>
              <a:t>Their</a:t>
            </a:r>
            <a:r>
              <a:rPr lang="en" sz="1400" dirty="0"/>
              <a:t> </a:t>
            </a:r>
            <a:r>
              <a:rPr lang="en" sz="1400" dirty="0">
                <a:solidFill>
                  <a:srgbClr val="ACB7FF"/>
                </a:solidFill>
              </a:rPr>
              <a:t>ratings</a:t>
            </a:r>
            <a:r>
              <a:rPr lang="en" sz="1400" dirty="0">
                <a:solidFill>
                  <a:srgbClr val="FD6DFF"/>
                </a:solidFill>
              </a:rPr>
              <a:t> </a:t>
            </a:r>
            <a:r>
              <a:rPr lang="en" sz="1400" dirty="0">
                <a:solidFill>
                  <a:srgbClr val="D496FF"/>
                </a:solidFill>
              </a:rPr>
              <a:t>have</a:t>
            </a:r>
            <a:r>
              <a:rPr lang="en" sz="1400" dirty="0">
                <a:solidFill>
                  <a:srgbClr val="FD6DFF"/>
                </a:solidFill>
              </a:rPr>
              <a:t> </a:t>
            </a:r>
            <a:r>
              <a:rPr lang="en" sz="1400" dirty="0">
                <a:solidFill>
                  <a:srgbClr val="D396FF"/>
                </a:solidFill>
              </a:rPr>
              <a:t>a</a:t>
            </a:r>
            <a:r>
              <a:rPr lang="en" sz="1400" dirty="0">
                <a:solidFill>
                  <a:srgbClr val="FD6DFF"/>
                </a:solidFill>
              </a:rPr>
              <a:t> sweet spot just </a:t>
            </a:r>
            <a:r>
              <a:rPr lang="en" sz="1400" dirty="0">
                <a:solidFill>
                  <a:srgbClr val="D396FF"/>
                </a:solidFill>
              </a:rPr>
              <a:t>past</a:t>
            </a:r>
            <a:r>
              <a:rPr lang="en" sz="1400" dirty="0">
                <a:solidFill>
                  <a:srgbClr val="FD6DFF"/>
                </a:solidFill>
              </a:rPr>
              <a:t> </a:t>
            </a:r>
            <a:r>
              <a:rPr lang="en" sz="1400" dirty="0">
                <a:solidFill>
                  <a:srgbClr val="ACB7FF"/>
                </a:solidFill>
              </a:rPr>
              <a:t>the</a:t>
            </a:r>
            <a:r>
              <a:rPr lang="en" sz="1400" dirty="0">
                <a:solidFill>
                  <a:srgbClr val="FD6DFF"/>
                </a:solidFill>
              </a:rPr>
              <a:t> </a:t>
            </a:r>
            <a:r>
              <a:rPr lang="en" sz="1400" dirty="0">
                <a:solidFill>
                  <a:srgbClr val="ACB7FF"/>
                </a:solidFill>
              </a:rPr>
              <a:t>mid</a:t>
            </a:r>
            <a:r>
              <a:rPr lang="en" sz="1400" dirty="0">
                <a:solidFill>
                  <a:srgbClr val="BBAAFF"/>
                </a:solidFill>
              </a:rPr>
              <a:t>dle </a:t>
            </a:r>
            <a:r>
              <a:rPr lang="en" sz="1400" dirty="0"/>
              <a:t> </a:t>
            </a:r>
            <a:endParaRPr sz="1400" dirty="0"/>
          </a:p>
        </p:txBody>
      </p:sp>
      <p:sp>
        <p:nvSpPr>
          <p:cNvPr id="94" name="Google Shape;94;p15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846EA6F-3AD5-F544-B675-1C059D01F385}"/>
              </a:ext>
            </a:extLst>
          </p:cNvPr>
          <p:cNvSpPr/>
          <p:nvPr/>
        </p:nvSpPr>
        <p:spPr>
          <a:xfrm>
            <a:off x="1275907" y="1180214"/>
            <a:ext cx="956930" cy="946298"/>
          </a:xfrm>
          <a:prstGeom prst="rect">
            <a:avLst/>
          </a:prstGeom>
          <a:solidFill>
            <a:srgbClr val="C7F4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0133875-B43D-FA4F-AE62-470C48EFA0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3103" y="1700255"/>
            <a:ext cx="5588000" cy="3225800"/>
          </a:xfrm>
          <a:prstGeom prst="rect">
            <a:avLst/>
          </a:prstGeom>
        </p:spPr>
      </p:pic>
      <p:sp>
        <p:nvSpPr>
          <p:cNvPr id="6" name="Google Shape;93;p15">
            <a:extLst>
              <a:ext uri="{FF2B5EF4-FFF2-40B4-BE49-F238E27FC236}">
                <a16:creationId xmlns:a16="http://schemas.microsoft.com/office/drawing/2014/main" id="{C4835DED-7160-AE46-BC4C-20557B8DC4CD}"/>
              </a:ext>
            </a:extLst>
          </p:cNvPr>
          <p:cNvSpPr txBox="1">
            <a:spLocks/>
          </p:cNvSpPr>
          <p:nvPr/>
        </p:nvSpPr>
        <p:spPr>
          <a:xfrm>
            <a:off x="8195733" y="1563158"/>
            <a:ext cx="839698" cy="22013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Montserrat"/>
              <a:buChar char="▣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Montserrat"/>
              <a:buChar char="□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Montserrat"/>
              <a:buChar char="■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Char char="●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Char char="○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Char char="■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Char char="●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Char char="○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Char char="■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en-US" sz="1200" dirty="0"/>
              <a:t>rating</a:t>
            </a:r>
          </a:p>
        </p:txBody>
      </p:sp>
      <p:sp>
        <p:nvSpPr>
          <p:cNvPr id="7" name="Google Shape;204;p26">
            <a:extLst>
              <a:ext uri="{FF2B5EF4-FFF2-40B4-BE49-F238E27FC236}">
                <a16:creationId xmlns:a16="http://schemas.microsoft.com/office/drawing/2014/main" id="{7B994F26-B686-9147-91D4-A2113AEAB6F3}"/>
              </a:ext>
            </a:extLst>
          </p:cNvPr>
          <p:cNvSpPr txBox="1">
            <a:spLocks/>
          </p:cNvSpPr>
          <p:nvPr/>
        </p:nvSpPr>
        <p:spPr>
          <a:xfrm>
            <a:off x="218876" y="615805"/>
            <a:ext cx="2181081" cy="8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2000" dirty="0">
                <a:solidFill>
                  <a:schemeClr val="accent1"/>
                </a:solidFill>
              </a:rPr>
              <a:t>More visualizations for exploratory data analysis</a:t>
            </a:r>
          </a:p>
        </p:txBody>
      </p:sp>
    </p:spTree>
    <p:extLst>
      <p:ext uri="{BB962C8B-B14F-4D97-AF65-F5344CB8AC3E}">
        <p14:creationId xmlns:p14="http://schemas.microsoft.com/office/powerpoint/2010/main" val="3534926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>
            <a:spLocks noGrp="1"/>
          </p:cNvSpPr>
          <p:nvPr>
            <p:ph type="body" idx="1"/>
          </p:nvPr>
        </p:nvSpPr>
        <p:spPr>
          <a:xfrm>
            <a:off x="691200" y="1393426"/>
            <a:ext cx="3686067" cy="15430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b="1" dirty="0"/>
              <a:t>Probe regularization with polynomial features to improve prediction</a:t>
            </a:r>
            <a:endParaRPr lang="en" sz="1800" dirty="0"/>
          </a:p>
          <a:p>
            <a:pPr marL="0" indent="0">
              <a:buNone/>
            </a:pPr>
            <a:r>
              <a:rPr lang="en" sz="1600" dirty="0"/>
              <a:t>• Examine quantile-quantile plots</a:t>
            </a:r>
          </a:p>
          <a:p>
            <a:pPr marL="0" indent="0">
              <a:buNone/>
            </a:pPr>
            <a:r>
              <a:rPr lang="en" sz="1600" dirty="0"/>
              <a:t> and individual interactions</a:t>
            </a:r>
          </a:p>
        </p:txBody>
      </p:sp>
      <p:sp>
        <p:nvSpPr>
          <p:cNvPr id="120" name="Google Shape;120;p18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Further investigations</a:t>
            </a:r>
            <a:endParaRPr dirty="0"/>
          </a:p>
        </p:txBody>
      </p:sp>
      <p:sp>
        <p:nvSpPr>
          <p:cNvPr id="121" name="Google Shape;121;p18"/>
          <p:cNvSpPr txBox="1">
            <a:spLocks noGrp="1"/>
          </p:cNvSpPr>
          <p:nvPr>
            <p:ph type="body" idx="2"/>
          </p:nvPr>
        </p:nvSpPr>
        <p:spPr>
          <a:xfrm>
            <a:off x="4685500" y="1393425"/>
            <a:ext cx="3767400" cy="34440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b="1" dirty="0"/>
              <a:t>Develop explanation</a:t>
            </a:r>
            <a:endParaRPr sz="1400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• Examine </a:t>
            </a:r>
            <a:r>
              <a:rPr lang="en" sz="1700" b="1" dirty="0"/>
              <a:t>residuals</a:t>
            </a:r>
            <a:r>
              <a:rPr lang="en" sz="1700" dirty="0"/>
              <a:t> in tandem with </a:t>
            </a:r>
            <a:r>
              <a:rPr lang="en" sz="1700" i="1" dirty="0"/>
              <a:t>domain knowledge </a:t>
            </a:r>
            <a:r>
              <a:rPr lang="en" sz="1700" dirty="0"/>
              <a:t>to discover and explain </a:t>
            </a:r>
            <a:r>
              <a:rPr lang="en" sz="1700" b="1" dirty="0"/>
              <a:t>interactions</a:t>
            </a:r>
            <a:r>
              <a:rPr lang="en" sz="1700" dirty="0"/>
              <a:t> between features, such as:</a:t>
            </a:r>
            <a:endParaRPr lang="en" sz="3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    • budget &amp; rating:</a:t>
            </a:r>
          </a:p>
          <a:p>
            <a:pPr marL="0" lvl="0" indent="0">
              <a:buNone/>
            </a:pPr>
            <a:r>
              <a:rPr lang="en" sz="1700" dirty="0"/>
              <a:t> 	inversely correlated?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sz="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    • duration ~ budget ?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    • more visualizations</a:t>
            </a:r>
            <a:endParaRPr sz="1700" dirty="0"/>
          </a:p>
        </p:txBody>
      </p:sp>
      <p:sp>
        <p:nvSpPr>
          <p:cNvPr id="122" name="Google Shape;122;p18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sp>
        <p:nvSpPr>
          <p:cNvPr id="6" name="Google Shape;204;p26">
            <a:extLst>
              <a:ext uri="{FF2B5EF4-FFF2-40B4-BE49-F238E27FC236}">
                <a16:creationId xmlns:a16="http://schemas.microsoft.com/office/drawing/2014/main" id="{B3CE6029-F135-1449-8544-524D53CBB6F1}"/>
              </a:ext>
            </a:extLst>
          </p:cNvPr>
          <p:cNvSpPr txBox="1">
            <a:spLocks/>
          </p:cNvSpPr>
          <p:nvPr/>
        </p:nvSpPr>
        <p:spPr>
          <a:xfrm>
            <a:off x="7489472" y="4094985"/>
            <a:ext cx="2181081" cy="8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4000" dirty="0">
                <a:solidFill>
                  <a:schemeClr val="accent1"/>
                </a:solidFill>
              </a:rPr>
              <a:t>and…</a:t>
            </a:r>
          </a:p>
        </p:txBody>
      </p:sp>
    </p:spTree>
    <p:extLst>
      <p:ext uri="{BB962C8B-B14F-4D97-AF65-F5344CB8AC3E}">
        <p14:creationId xmlns:p14="http://schemas.microsoft.com/office/powerpoint/2010/main" val="3649128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" grpId="0" uiExpand="1" build="p"/>
      <p:bldP spid="121" grpId="0" uiExpand="1" build="p"/>
      <p:bldP spid="121" grpId="1" uiExpand="1" build="p"/>
      <p:bldP spid="6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6"/>
          <p:cNvSpPr/>
          <p:nvPr/>
        </p:nvSpPr>
        <p:spPr>
          <a:xfrm>
            <a:off x="0" y="-1"/>
            <a:ext cx="9144000" cy="4947557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54F5B"/>
              </a:solidFill>
            </a:endParaRPr>
          </a:p>
        </p:txBody>
      </p:sp>
      <p:sp>
        <p:nvSpPr>
          <p:cNvPr id="204" name="Google Shape;204;p26"/>
          <p:cNvSpPr txBox="1">
            <a:spLocks noGrp="1"/>
          </p:cNvSpPr>
          <p:nvPr>
            <p:ph type="ctrTitle" idx="4294967295"/>
          </p:nvPr>
        </p:nvSpPr>
        <p:spPr>
          <a:xfrm>
            <a:off x="163285" y="792808"/>
            <a:ext cx="4301711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accent1"/>
                </a:solidFill>
              </a:rPr>
              <a:t>Feature engineering</a:t>
            </a:r>
            <a:endParaRPr sz="4800" dirty="0">
              <a:solidFill>
                <a:schemeClr val="accent1"/>
              </a:solidFill>
            </a:endParaRPr>
          </a:p>
        </p:txBody>
      </p:sp>
      <p:sp>
        <p:nvSpPr>
          <p:cNvPr id="205" name="Google Shape;205;p26"/>
          <p:cNvSpPr txBox="1">
            <a:spLocks noGrp="1"/>
          </p:cNvSpPr>
          <p:nvPr>
            <p:ph type="subTitle" idx="4294967295"/>
          </p:nvPr>
        </p:nvSpPr>
        <p:spPr>
          <a:xfrm>
            <a:off x="598714" y="2788351"/>
            <a:ext cx="4130550" cy="16312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D6DFF"/>
                </a:solidFill>
              </a:rPr>
              <a:t>Model the spike in rating count, using the </a:t>
            </a:r>
            <a:r>
              <a:rPr lang="en" i="1" dirty="0">
                <a:solidFill>
                  <a:srgbClr val="FD6DFF"/>
                </a:solidFill>
              </a:rPr>
              <a:t>Dirac Delta </a:t>
            </a:r>
            <a:r>
              <a:rPr lang="en" dirty="0">
                <a:solidFill>
                  <a:srgbClr val="FD6DFF"/>
                </a:solidFill>
              </a:rPr>
              <a:t>function (”impulse” function)</a:t>
            </a:r>
            <a:endParaRPr sz="2400" dirty="0">
              <a:solidFill>
                <a:srgbClr val="FD6DFF"/>
              </a:solidFill>
            </a:endParaRPr>
          </a:p>
        </p:txBody>
      </p:sp>
      <p:sp>
        <p:nvSpPr>
          <p:cNvPr id="206" name="Google Shape;206;p26"/>
          <p:cNvSpPr txBox="1">
            <a:spLocks noGrp="1"/>
          </p:cNvSpPr>
          <p:nvPr>
            <p:ph type="ctrTitle" idx="4294967295"/>
          </p:nvPr>
        </p:nvSpPr>
        <p:spPr>
          <a:xfrm>
            <a:off x="571500" y="5832321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accent1"/>
                </a:solidFill>
              </a:rPr>
              <a:t>100%</a:t>
            </a:r>
            <a:endParaRPr sz="4800" dirty="0">
              <a:solidFill>
                <a:schemeClr val="accent1"/>
              </a:solidFill>
            </a:endParaRPr>
          </a:p>
        </p:txBody>
      </p:sp>
      <p:sp>
        <p:nvSpPr>
          <p:cNvPr id="210" name="Google Shape;210;p26"/>
          <p:cNvSpPr txBox="1">
            <a:spLocks noGrp="1"/>
          </p:cNvSpPr>
          <p:nvPr>
            <p:ph type="sldNum" idx="12"/>
          </p:nvPr>
        </p:nvSpPr>
        <p:spPr>
          <a:xfrm>
            <a:off x="4297650" y="477748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B925204-DC2B-1842-ABC1-DC2894782E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9389" y="214993"/>
            <a:ext cx="4186012" cy="228327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873DA54-C713-7E40-A68E-005B718D4A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6159" y="5600699"/>
            <a:ext cx="2841809" cy="165727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A6360A0-0B94-B04A-A7E8-2886E345C5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68807" y="2743200"/>
            <a:ext cx="2742460" cy="20410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1B2CB6C-82D8-4644-8056-2076994B71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78792" y="358058"/>
            <a:ext cx="1748738" cy="175606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4D8F57A-CE58-7345-AF94-A316206E3720}"/>
              </a:ext>
            </a:extLst>
          </p:cNvPr>
          <p:cNvSpPr/>
          <p:nvPr/>
        </p:nvSpPr>
        <p:spPr>
          <a:xfrm>
            <a:off x="6527214" y="425596"/>
            <a:ext cx="210691" cy="45719"/>
          </a:xfrm>
          <a:prstGeom prst="roundRect">
            <a:avLst/>
          </a:prstGeom>
          <a:noFill/>
          <a:ln w="15875">
            <a:solidFill>
              <a:srgbClr val="FD6D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F2093D9-48B1-EE4A-85ED-496C1F86BF5C}"/>
              </a:ext>
            </a:extLst>
          </p:cNvPr>
          <p:cNvCxnSpPr>
            <a:cxnSpLocks/>
          </p:cNvCxnSpPr>
          <p:nvPr/>
        </p:nvCxnSpPr>
        <p:spPr>
          <a:xfrm>
            <a:off x="6763189" y="434023"/>
            <a:ext cx="425596" cy="0"/>
          </a:xfrm>
          <a:prstGeom prst="straightConnector1">
            <a:avLst/>
          </a:prstGeom>
          <a:ln w="15875">
            <a:solidFill>
              <a:srgbClr val="D496FF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6442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" grpId="0" build="p"/>
      <p:bldP spid="6" grpId="0" animBg="1"/>
      <p:bldP spid="6" grpId="1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ctrTitle"/>
          </p:nvPr>
        </p:nvSpPr>
        <p:spPr>
          <a:xfrm>
            <a:off x="3012325" y="2220413"/>
            <a:ext cx="5445900" cy="180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Predicting film-director ratings</a:t>
            </a:r>
            <a:endParaRPr dirty="0"/>
          </a:p>
        </p:txBody>
      </p:sp>
      <p:sp>
        <p:nvSpPr>
          <p:cNvPr id="3" name="Google Shape;62;p11">
            <a:extLst>
              <a:ext uri="{FF2B5EF4-FFF2-40B4-BE49-F238E27FC236}">
                <a16:creationId xmlns:a16="http://schemas.microsoft.com/office/drawing/2014/main" id="{82D178C7-A4B6-0140-817E-A3C34546E62C}"/>
              </a:ext>
            </a:extLst>
          </p:cNvPr>
          <p:cNvSpPr txBox="1">
            <a:spLocks/>
          </p:cNvSpPr>
          <p:nvPr/>
        </p:nvSpPr>
        <p:spPr>
          <a:xfrm>
            <a:off x="101600" y="-175653"/>
            <a:ext cx="5445900" cy="6243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None/>
              <a:defRPr sz="4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000" b="0" dirty="0"/>
              <a:t>Joshua Banks Mailman</a:t>
            </a:r>
          </a:p>
        </p:txBody>
      </p:sp>
      <p:sp>
        <p:nvSpPr>
          <p:cNvPr id="4" name="Google Shape;204;p26">
            <a:extLst>
              <a:ext uri="{FF2B5EF4-FFF2-40B4-BE49-F238E27FC236}">
                <a16:creationId xmlns:a16="http://schemas.microsoft.com/office/drawing/2014/main" id="{DF2DD956-B207-1347-816A-56CE92F1C237}"/>
              </a:ext>
            </a:extLst>
          </p:cNvPr>
          <p:cNvSpPr txBox="1">
            <a:spLocks/>
          </p:cNvSpPr>
          <p:nvPr/>
        </p:nvSpPr>
        <p:spPr>
          <a:xfrm>
            <a:off x="1399397" y="1275021"/>
            <a:ext cx="3326860" cy="8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4800" dirty="0">
                <a:solidFill>
                  <a:schemeClr val="accent1"/>
                </a:solidFill>
              </a:rPr>
              <a:t>Thanks!</a:t>
            </a:r>
          </a:p>
        </p:txBody>
      </p:sp>
      <p:sp>
        <p:nvSpPr>
          <p:cNvPr id="5" name="Google Shape;62;p11">
            <a:extLst>
              <a:ext uri="{FF2B5EF4-FFF2-40B4-BE49-F238E27FC236}">
                <a16:creationId xmlns:a16="http://schemas.microsoft.com/office/drawing/2014/main" id="{4322649F-2E67-EF4A-9C6C-BD979FEDEA55}"/>
              </a:ext>
            </a:extLst>
          </p:cNvPr>
          <p:cNvSpPr txBox="1">
            <a:spLocks/>
          </p:cNvSpPr>
          <p:nvPr/>
        </p:nvSpPr>
        <p:spPr>
          <a:xfrm>
            <a:off x="607785" y="345624"/>
            <a:ext cx="5445900" cy="6243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None/>
              <a:defRPr sz="4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200" b="0" dirty="0" err="1"/>
              <a:t>joshuabanksmailman@gmail.com</a:t>
            </a:r>
            <a:endParaRPr 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267043255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DC3123-6331-9C4F-B52B-8CE4B63300A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857610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0" y="0"/>
            <a:ext cx="9144000" cy="196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7" name="Google Shape;77;p13"/>
          <p:cNvSpPr txBox="1">
            <a:spLocks noGrp="1"/>
          </p:cNvSpPr>
          <p:nvPr>
            <p:ph type="ctrTitle" idx="4294967295"/>
          </p:nvPr>
        </p:nvSpPr>
        <p:spPr>
          <a:xfrm>
            <a:off x="582500" y="1390256"/>
            <a:ext cx="5025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dirty="0">
                <a:solidFill>
                  <a:schemeClr val="accent1"/>
                </a:solidFill>
              </a:rPr>
              <a:t>Who?</a:t>
            </a:r>
            <a:endParaRPr sz="12000" dirty="0">
              <a:solidFill>
                <a:schemeClr val="accent1"/>
              </a:solidFill>
            </a:endParaRPr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4294967295"/>
          </p:nvPr>
        </p:nvSpPr>
        <p:spPr>
          <a:xfrm>
            <a:off x="0" y="2188406"/>
            <a:ext cx="9143999" cy="62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800" b="1" dirty="0"/>
              <a:t>Seven acclaimed directors who are prolific</a:t>
            </a:r>
            <a:endParaRPr sz="2800" b="1" dirty="0"/>
          </a:p>
        </p:txBody>
      </p:sp>
      <p:sp>
        <p:nvSpPr>
          <p:cNvPr id="79" name="Google Shape;79;p13"/>
          <p:cNvSpPr txBox="1">
            <a:spLocks noGrp="1"/>
          </p:cNvSpPr>
          <p:nvPr>
            <p:ph type="body" idx="4294967295"/>
          </p:nvPr>
        </p:nvSpPr>
        <p:spPr>
          <a:xfrm>
            <a:off x="329861" y="4221750"/>
            <a:ext cx="1227667" cy="7622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Alfred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Hitchcock</a:t>
            </a:r>
            <a:endParaRPr sz="1600" dirty="0"/>
          </a:p>
        </p:txBody>
      </p:sp>
      <p:sp>
        <p:nvSpPr>
          <p:cNvPr id="80" name="Google Shape;80;p13"/>
          <p:cNvSpPr/>
          <p:nvPr/>
        </p:nvSpPr>
        <p:spPr>
          <a:xfrm>
            <a:off x="641796" y="-521954"/>
            <a:ext cx="1679653" cy="103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54F5B"/>
              </a:solidFill>
            </a:endParaRPr>
          </a:p>
        </p:txBody>
      </p:sp>
      <p:sp>
        <p:nvSpPr>
          <p:cNvPr id="81" name="Google Shape;81;p13"/>
          <p:cNvSpPr txBox="1">
            <a:spLocks noGrp="1"/>
          </p:cNvSpPr>
          <p:nvPr>
            <p:ph type="sldNum" idx="12"/>
          </p:nvPr>
        </p:nvSpPr>
        <p:spPr>
          <a:xfrm>
            <a:off x="4297650" y="477748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10" name="Google Shape;79;p13">
            <a:extLst>
              <a:ext uri="{FF2B5EF4-FFF2-40B4-BE49-F238E27FC236}">
                <a16:creationId xmlns:a16="http://schemas.microsoft.com/office/drawing/2014/main" id="{91F7A072-A11F-D04D-BEE9-118BA64CB53F}"/>
              </a:ext>
            </a:extLst>
          </p:cNvPr>
          <p:cNvSpPr txBox="1">
            <a:spLocks/>
          </p:cNvSpPr>
          <p:nvPr/>
        </p:nvSpPr>
        <p:spPr>
          <a:xfrm>
            <a:off x="1557528" y="4221750"/>
            <a:ext cx="1227667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Ingmar Bergman</a:t>
            </a:r>
          </a:p>
        </p:txBody>
      </p:sp>
      <p:sp>
        <p:nvSpPr>
          <p:cNvPr id="12" name="Google Shape;79;p13">
            <a:extLst>
              <a:ext uri="{FF2B5EF4-FFF2-40B4-BE49-F238E27FC236}">
                <a16:creationId xmlns:a16="http://schemas.microsoft.com/office/drawing/2014/main" id="{556AA000-4EBB-B54E-93C7-8BD7DDBCF7EB}"/>
              </a:ext>
            </a:extLst>
          </p:cNvPr>
          <p:cNvSpPr txBox="1">
            <a:spLocks/>
          </p:cNvSpPr>
          <p:nvPr/>
        </p:nvSpPr>
        <p:spPr>
          <a:xfrm>
            <a:off x="2929128" y="4221750"/>
            <a:ext cx="1227667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Jean-Luc Godard</a:t>
            </a:r>
          </a:p>
        </p:txBody>
      </p:sp>
      <p:sp>
        <p:nvSpPr>
          <p:cNvPr id="14" name="Google Shape;79;p13">
            <a:extLst>
              <a:ext uri="{FF2B5EF4-FFF2-40B4-BE49-F238E27FC236}">
                <a16:creationId xmlns:a16="http://schemas.microsoft.com/office/drawing/2014/main" id="{59D804A7-23A8-0C41-B7CF-834C60B14686}"/>
              </a:ext>
            </a:extLst>
          </p:cNvPr>
          <p:cNvSpPr txBox="1">
            <a:spLocks/>
          </p:cNvSpPr>
          <p:nvPr/>
        </p:nvSpPr>
        <p:spPr>
          <a:xfrm>
            <a:off x="4209288" y="4221750"/>
            <a:ext cx="1350264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Rainer Fassbinder</a:t>
            </a:r>
          </a:p>
        </p:txBody>
      </p:sp>
      <p:sp>
        <p:nvSpPr>
          <p:cNvPr id="15" name="Google Shape;79;p13">
            <a:extLst>
              <a:ext uri="{FF2B5EF4-FFF2-40B4-BE49-F238E27FC236}">
                <a16:creationId xmlns:a16="http://schemas.microsoft.com/office/drawing/2014/main" id="{53E62E74-8C2A-0144-BEAA-36CA2D193884}"/>
              </a:ext>
            </a:extLst>
          </p:cNvPr>
          <p:cNvSpPr txBox="1">
            <a:spLocks/>
          </p:cNvSpPr>
          <p:nvPr/>
        </p:nvSpPr>
        <p:spPr>
          <a:xfrm>
            <a:off x="5361432" y="4221750"/>
            <a:ext cx="1350264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Werner Herzog</a:t>
            </a:r>
          </a:p>
        </p:txBody>
      </p:sp>
      <p:sp>
        <p:nvSpPr>
          <p:cNvPr id="18" name="Google Shape;79;p13">
            <a:extLst>
              <a:ext uri="{FF2B5EF4-FFF2-40B4-BE49-F238E27FC236}">
                <a16:creationId xmlns:a16="http://schemas.microsoft.com/office/drawing/2014/main" id="{CFBC97D8-0FF5-BA45-ABE8-6BAD26A2E9B0}"/>
              </a:ext>
            </a:extLst>
          </p:cNvPr>
          <p:cNvSpPr txBox="1">
            <a:spLocks/>
          </p:cNvSpPr>
          <p:nvPr/>
        </p:nvSpPr>
        <p:spPr>
          <a:xfrm>
            <a:off x="6550152" y="4221750"/>
            <a:ext cx="975360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Woody Allen</a:t>
            </a:r>
          </a:p>
        </p:txBody>
      </p:sp>
      <p:sp>
        <p:nvSpPr>
          <p:cNvPr id="19" name="Google Shape;79;p13">
            <a:extLst>
              <a:ext uri="{FF2B5EF4-FFF2-40B4-BE49-F238E27FC236}">
                <a16:creationId xmlns:a16="http://schemas.microsoft.com/office/drawing/2014/main" id="{4558F584-9D87-C940-A4F1-9646C5A58FB7}"/>
              </a:ext>
            </a:extLst>
          </p:cNvPr>
          <p:cNvSpPr txBox="1">
            <a:spLocks/>
          </p:cNvSpPr>
          <p:nvPr/>
        </p:nvSpPr>
        <p:spPr>
          <a:xfrm>
            <a:off x="7570381" y="4221750"/>
            <a:ext cx="1159091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Martin Scorsese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F04B8D5-5D31-3E40-8B86-B32CC30A413B}"/>
              </a:ext>
            </a:extLst>
          </p:cNvPr>
          <p:cNvGrpSpPr/>
          <p:nvPr/>
        </p:nvGrpSpPr>
        <p:grpSpPr>
          <a:xfrm>
            <a:off x="445813" y="2996165"/>
            <a:ext cx="8252375" cy="1305052"/>
            <a:chOff x="827617" y="3155660"/>
            <a:chExt cx="8252375" cy="1305052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567A401B-3EED-B944-BD82-F262FA7560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27617" y="3155660"/>
              <a:ext cx="975783" cy="1208712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68DB999E-FEF6-DA4A-BC60-704AF7709C1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932499" y="3155660"/>
              <a:ext cx="1373857" cy="1015703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EEA9C26-B3CC-9C44-9BF1-CA9762D26AC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435455" y="3155660"/>
              <a:ext cx="979903" cy="1305052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CAF48B7-9A02-7141-A46E-29E59917164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544457" y="3155660"/>
              <a:ext cx="1209711" cy="1302766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2F50F88-6476-154E-96C3-8483501612E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883267" y="3155825"/>
              <a:ext cx="877824" cy="1287955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C38A654-BD48-EC4A-ADB4-B2971FAF2C5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890190" y="3155660"/>
              <a:ext cx="1002030" cy="1288324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FD7E37B-2C62-614E-B4DD-58D8D9042AE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021320" y="3155660"/>
              <a:ext cx="1058672" cy="127521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>
            <a:spLocks noGrp="1"/>
          </p:cNvSpPr>
          <p:nvPr>
            <p:ph type="ctrTitle"/>
          </p:nvPr>
        </p:nvSpPr>
        <p:spPr>
          <a:xfrm>
            <a:off x="446567" y="2897794"/>
            <a:ext cx="4744633" cy="143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 dirty="0">
                <a:solidFill>
                  <a:schemeClr val="accent2"/>
                </a:solidFill>
              </a:rPr>
              <a:t>Source</a:t>
            </a:r>
            <a:endParaRPr sz="9600" dirty="0">
              <a:solidFill>
                <a:schemeClr val="accent2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IMDB </a:t>
            </a:r>
            <a:br>
              <a:rPr lang="en" dirty="0"/>
            </a:br>
            <a:r>
              <a:rPr lang="en" sz="2000" dirty="0"/>
              <a:t>(Internet Movie Database</a:t>
            </a:r>
            <a:endParaRPr sz="2000" dirty="0"/>
          </a:p>
        </p:txBody>
      </p:sp>
      <p:sp>
        <p:nvSpPr>
          <p:cNvPr id="87" name="Google Shape;87;p14"/>
          <p:cNvSpPr txBox="1">
            <a:spLocks noGrp="1"/>
          </p:cNvSpPr>
          <p:nvPr>
            <p:ph type="subTitle" idx="1"/>
          </p:nvPr>
        </p:nvSpPr>
        <p:spPr>
          <a:xfrm>
            <a:off x="6101100" y="-60566"/>
            <a:ext cx="2628230" cy="261237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• A </a:t>
            </a:r>
            <a:r>
              <a:rPr lang="en" sz="1600" b="1" i="1" dirty="0"/>
              <a:t>nested </a:t>
            </a:r>
            <a:r>
              <a:rPr lang="en" sz="1600" b="1" dirty="0"/>
              <a:t>web-scraping algorithm</a:t>
            </a:r>
            <a:r>
              <a:rPr lang="en" sz="1600" dirty="0"/>
              <a:t> was required, since IMDB lists all of a director’s films on one page, but includes cast members and other info on a separate page dedicated to each film</a:t>
            </a:r>
            <a:endParaRPr sz="1600" dirty="0"/>
          </a:p>
        </p:txBody>
      </p:sp>
      <p:sp>
        <p:nvSpPr>
          <p:cNvPr id="88" name="Google Shape;88;p14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6" name="Google Shape;87;p14">
            <a:extLst>
              <a:ext uri="{FF2B5EF4-FFF2-40B4-BE49-F238E27FC236}">
                <a16:creationId xmlns:a16="http://schemas.microsoft.com/office/drawing/2014/main" id="{2FA9F028-9953-8C48-96BE-6A57DBAE1719}"/>
              </a:ext>
            </a:extLst>
          </p:cNvPr>
          <p:cNvSpPr txBox="1">
            <a:spLocks/>
          </p:cNvSpPr>
          <p:nvPr/>
        </p:nvSpPr>
        <p:spPr>
          <a:xfrm>
            <a:off x="6101099" y="2233412"/>
            <a:ext cx="2681393" cy="26123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1600" dirty="0"/>
              <a:t>• To improve on the </a:t>
            </a:r>
            <a:r>
              <a:rPr lang="en-US" sz="1600" b="1" i="1" dirty="0"/>
              <a:t>worldwide gross </a:t>
            </a:r>
            <a:r>
              <a:rPr lang="en-US" sz="1600" dirty="0"/>
              <a:t>box office returns data,  </a:t>
            </a:r>
            <a:r>
              <a:rPr lang="en-US" sz="1600" dirty="0">
                <a:hlinkClick r:id="rId3"/>
              </a:rPr>
              <a:t>www.the-numbers.com</a:t>
            </a:r>
            <a:r>
              <a:rPr lang="en-US" sz="1600" dirty="0"/>
              <a:t>, was also scraped and joined, but this data was ultimately </a:t>
            </a:r>
            <a:r>
              <a:rPr lang="en-US" sz="1600" b="1" dirty="0"/>
              <a:t>discarded</a:t>
            </a:r>
            <a:r>
              <a:rPr lang="en-US" sz="1600" dirty="0"/>
              <a:t> for being incomplete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C04030C-6A53-5B48-9421-4207D60A80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3750" y="322943"/>
            <a:ext cx="2171700" cy="9271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" grpId="0" build="p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>
            <a:spLocks noGrp="1"/>
          </p:cNvSpPr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Target variable</a:t>
            </a:r>
            <a:endParaRPr dirty="0"/>
          </a:p>
        </p:txBody>
      </p:sp>
      <p:sp>
        <p:nvSpPr>
          <p:cNvPr id="101" name="Google Shape;101;p16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1CEE8A4-93BE-7343-8BB7-8D2CBFF3AC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8309" y="1370861"/>
            <a:ext cx="6375400" cy="29972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068413E-BAF4-8A43-9BF4-93FEF340DE95}"/>
              </a:ext>
            </a:extLst>
          </p:cNvPr>
          <p:cNvSpPr/>
          <p:nvPr/>
        </p:nvSpPr>
        <p:spPr>
          <a:xfrm>
            <a:off x="2583712" y="1371600"/>
            <a:ext cx="5699051" cy="2998382"/>
          </a:xfrm>
          <a:prstGeom prst="rect">
            <a:avLst/>
          </a:prstGeom>
          <a:gradFill flip="none" rotWithShape="1">
            <a:gsLst>
              <a:gs pos="6000">
                <a:schemeClr val="bg1"/>
              </a:gs>
              <a:gs pos="45000">
                <a:schemeClr val="bg1">
                  <a:alpha val="69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Google Shape;100;p16">
            <a:extLst>
              <a:ext uri="{FF2B5EF4-FFF2-40B4-BE49-F238E27FC236}">
                <a16:creationId xmlns:a16="http://schemas.microsoft.com/office/drawing/2014/main" id="{CABDB8A8-97B8-AA4C-AC0A-A679DD71D60C}"/>
              </a:ext>
            </a:extLst>
          </p:cNvPr>
          <p:cNvSpPr txBox="1">
            <a:spLocks/>
          </p:cNvSpPr>
          <p:nvPr/>
        </p:nvSpPr>
        <p:spPr>
          <a:xfrm>
            <a:off x="6103089" y="445239"/>
            <a:ext cx="3040911" cy="820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76200" indent="0">
              <a:buNone/>
            </a:pPr>
            <a:r>
              <a:rPr lang="en-US" dirty="0"/>
              <a:t>Viewers’ Ratings</a:t>
            </a:r>
          </a:p>
          <a:p>
            <a:pPr marL="76200" indent="0" algn="ctr">
              <a:buNone/>
            </a:pPr>
            <a:r>
              <a:rPr lang="en-US" sz="1400" dirty="0"/>
              <a:t>(scale from 1 to 10)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370AB4C-1875-694F-96FA-869A9F632202}"/>
              </a:ext>
            </a:extLst>
          </p:cNvPr>
          <p:cNvSpPr/>
          <p:nvPr/>
        </p:nvSpPr>
        <p:spPr>
          <a:xfrm>
            <a:off x="7028121" y="1307803"/>
            <a:ext cx="1275907" cy="1254642"/>
          </a:xfrm>
          <a:prstGeom prst="ellipse">
            <a:avLst/>
          </a:prstGeom>
          <a:noFill/>
          <a:ln w="1079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576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35" presetClass="emph" presetSubtype="0" repeatCount="3000" fill="hold" grpId="1" nodeType="afterEffect">
                                  <p:stCondLst>
                                    <p:cond delay="3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9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1" grpId="0"/>
      <p:bldP spid="3" grpId="0" animBg="1"/>
      <p:bldP spid="7" grpId="0"/>
      <p:bldP spid="4" grpId="0" animBg="1"/>
      <p:bldP spid="4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>
            <a:spLocks noGrp="1"/>
          </p:cNvSpPr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Target variable</a:t>
            </a:r>
            <a:endParaRPr dirty="0"/>
          </a:p>
        </p:txBody>
      </p:sp>
      <p:sp>
        <p:nvSpPr>
          <p:cNvPr id="100" name="Google Shape;100;p16"/>
          <p:cNvSpPr txBox="1">
            <a:spLocks noGrp="1"/>
          </p:cNvSpPr>
          <p:nvPr>
            <p:ph type="body" idx="1"/>
          </p:nvPr>
        </p:nvSpPr>
        <p:spPr>
          <a:xfrm>
            <a:off x="1116503" y="1806768"/>
            <a:ext cx="7761600" cy="28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indent="0">
              <a:buNone/>
            </a:pPr>
            <a:r>
              <a:rPr lang="en-US" sz="1800" b="1" dirty="0"/>
              <a:t>continuous</a:t>
            </a:r>
            <a:endParaRPr lang="en-US" sz="1800" dirty="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▣"/>
            </a:pPr>
            <a:r>
              <a:rPr lang="en-US" sz="1800" dirty="0"/>
              <a:t>Year released</a:t>
            </a:r>
            <a:endParaRPr sz="1800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▣"/>
            </a:pPr>
            <a:r>
              <a:rPr lang="en-US" sz="1800" dirty="0"/>
              <a:t>Duration </a:t>
            </a:r>
            <a:r>
              <a:rPr lang="en-US" sz="1400" dirty="0"/>
              <a:t>(in minutes)</a:t>
            </a:r>
            <a:endParaRPr sz="1400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▣"/>
            </a:pPr>
            <a:r>
              <a:rPr lang="en-US" sz="1800" dirty="0"/>
              <a:t>Rating count</a:t>
            </a:r>
            <a:r>
              <a:rPr lang="en-US" sz="1400" dirty="0"/>
              <a:t> (total number of times the film was rated on IMDB)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▣"/>
            </a:pPr>
            <a:r>
              <a:rPr lang="en-US" sz="1800" dirty="0"/>
              <a:t>Budget</a:t>
            </a:r>
          </a:p>
          <a:p>
            <a:pPr marL="76200" indent="0">
              <a:buNone/>
            </a:pPr>
            <a:r>
              <a:rPr lang="en-US" sz="1800" b="1" dirty="0"/>
              <a:t>categorical</a:t>
            </a:r>
            <a:endParaRPr lang="en-US" sz="1800" dirty="0"/>
          </a:p>
          <a:p>
            <a:pPr lvl="0"/>
            <a:r>
              <a:rPr lang="en-US" sz="1800" dirty="0"/>
              <a:t>TV series vs. theatrical release</a:t>
            </a:r>
          </a:p>
          <a:p>
            <a:pPr lvl="0">
              <a:spcBef>
                <a:spcPts val="0"/>
              </a:spcBef>
            </a:pPr>
            <a:r>
              <a:rPr lang="en-US" sz="1800" dirty="0"/>
              <a:t>Documentary or not</a:t>
            </a:r>
            <a:endParaRPr lang="en-US" sz="1400" dirty="0"/>
          </a:p>
          <a:p>
            <a:pPr lvl="0">
              <a:spcBef>
                <a:spcPts val="0"/>
              </a:spcBef>
            </a:pPr>
            <a:r>
              <a:rPr lang="en-US" sz="1800" dirty="0"/>
              <a:t>Cinematographer</a:t>
            </a:r>
          </a:p>
          <a:p>
            <a:pPr lvl="0">
              <a:spcBef>
                <a:spcPts val="0"/>
              </a:spcBef>
            </a:pPr>
            <a:r>
              <a:rPr lang="en-US" sz="1800" dirty="0"/>
              <a:t>Cast members</a:t>
            </a:r>
            <a:endParaRPr lang="en-US" sz="1400" dirty="0"/>
          </a:p>
        </p:txBody>
      </p:sp>
      <p:sp>
        <p:nvSpPr>
          <p:cNvPr id="101" name="Google Shape;101;p16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5" name="Google Shape;100;p16">
            <a:extLst>
              <a:ext uri="{FF2B5EF4-FFF2-40B4-BE49-F238E27FC236}">
                <a16:creationId xmlns:a16="http://schemas.microsoft.com/office/drawing/2014/main" id="{29C60C52-C76B-9E47-A28D-9AAEF17F404D}"/>
              </a:ext>
            </a:extLst>
          </p:cNvPr>
          <p:cNvSpPr txBox="1">
            <a:spLocks/>
          </p:cNvSpPr>
          <p:nvPr/>
        </p:nvSpPr>
        <p:spPr>
          <a:xfrm>
            <a:off x="6103089" y="445239"/>
            <a:ext cx="3040911" cy="820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76200" indent="0">
              <a:buNone/>
            </a:pPr>
            <a:r>
              <a:rPr lang="en-US" dirty="0"/>
              <a:t>Viewers’ Ratings</a:t>
            </a:r>
          </a:p>
        </p:txBody>
      </p:sp>
      <p:sp>
        <p:nvSpPr>
          <p:cNvPr id="6" name="Google Shape;99;p16">
            <a:extLst>
              <a:ext uri="{FF2B5EF4-FFF2-40B4-BE49-F238E27FC236}">
                <a16:creationId xmlns:a16="http://schemas.microsoft.com/office/drawing/2014/main" id="{41837E52-D094-C64D-B4C6-5E4FBB30D9A9}"/>
              </a:ext>
            </a:extLst>
          </p:cNvPr>
          <p:cNvSpPr txBox="1">
            <a:spLocks/>
          </p:cNvSpPr>
          <p:nvPr/>
        </p:nvSpPr>
        <p:spPr>
          <a:xfrm>
            <a:off x="691200" y="1104460"/>
            <a:ext cx="7761600" cy="9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/>
              <a:t>Features examined</a:t>
            </a:r>
          </a:p>
        </p:txBody>
      </p:sp>
    </p:spTree>
    <p:extLst>
      <p:ext uri="{BB962C8B-B14F-4D97-AF65-F5344CB8AC3E}">
        <p14:creationId xmlns:p14="http://schemas.microsoft.com/office/powerpoint/2010/main" val="1291293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" grpId="0" uiExpand="1" build="p"/>
      <p:bldP spid="5" grpId="0"/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6"/>
          <p:cNvSpPr/>
          <p:nvPr/>
        </p:nvSpPr>
        <p:spPr>
          <a:xfrm>
            <a:off x="0" y="0"/>
            <a:ext cx="9144000" cy="1715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54F5B"/>
              </a:solidFill>
            </a:endParaRPr>
          </a:p>
        </p:txBody>
      </p:sp>
      <p:sp>
        <p:nvSpPr>
          <p:cNvPr id="203" name="Google Shape;203;p26"/>
          <p:cNvSpPr/>
          <p:nvPr/>
        </p:nvSpPr>
        <p:spPr>
          <a:xfrm>
            <a:off x="0" y="1713036"/>
            <a:ext cx="9144000" cy="1715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6"/>
          <p:cNvSpPr txBox="1">
            <a:spLocks noGrp="1"/>
          </p:cNvSpPr>
          <p:nvPr>
            <p:ph type="ctrTitle" idx="4294967295"/>
          </p:nvPr>
        </p:nvSpPr>
        <p:spPr>
          <a:xfrm>
            <a:off x="685800" y="24795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accent1"/>
                </a:solidFill>
              </a:rPr>
              <a:t>9,000</a:t>
            </a:r>
            <a:endParaRPr sz="4800" dirty="0">
              <a:solidFill>
                <a:schemeClr val="accent1"/>
              </a:solidFill>
            </a:endParaRPr>
          </a:p>
        </p:txBody>
      </p:sp>
      <p:sp>
        <p:nvSpPr>
          <p:cNvPr id="205" name="Google Shape;205;p26"/>
          <p:cNvSpPr txBox="1">
            <a:spLocks noGrp="1"/>
          </p:cNvSpPr>
          <p:nvPr>
            <p:ph type="subTitle" idx="4294967295"/>
          </p:nvPr>
        </p:nvSpPr>
        <p:spPr>
          <a:xfrm>
            <a:off x="6326372" y="801709"/>
            <a:ext cx="2131828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FFFFFF"/>
                </a:solidFill>
              </a:rPr>
              <a:t>d</a:t>
            </a:r>
            <a:r>
              <a:rPr lang="en" sz="2400" dirty="0" err="1">
                <a:solidFill>
                  <a:srgbClr val="FFFFFF"/>
                </a:solidFill>
              </a:rPr>
              <a:t>ata</a:t>
            </a:r>
            <a:r>
              <a:rPr lang="en" sz="2400" dirty="0">
                <a:solidFill>
                  <a:srgbClr val="FFFFFF"/>
                </a:solidFill>
              </a:rPr>
              <a:t> points</a:t>
            </a:r>
            <a:endParaRPr sz="2400" dirty="0">
              <a:solidFill>
                <a:srgbClr val="FFFFFF"/>
              </a:solidFill>
            </a:endParaRPr>
          </a:p>
        </p:txBody>
      </p:sp>
      <p:sp>
        <p:nvSpPr>
          <p:cNvPr id="206" name="Google Shape;206;p26"/>
          <p:cNvSpPr txBox="1">
            <a:spLocks noGrp="1"/>
          </p:cNvSpPr>
          <p:nvPr>
            <p:ph type="ctrTitle" idx="4294967295"/>
          </p:nvPr>
        </p:nvSpPr>
        <p:spPr>
          <a:xfrm>
            <a:off x="6337004" y="5356894"/>
            <a:ext cx="2121195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accent1"/>
                </a:solidFill>
              </a:rPr>
              <a:t>100%</a:t>
            </a:r>
            <a:endParaRPr sz="4800" dirty="0">
              <a:solidFill>
                <a:schemeClr val="accent1"/>
              </a:solidFill>
            </a:endParaRPr>
          </a:p>
        </p:txBody>
      </p:sp>
      <p:sp>
        <p:nvSpPr>
          <p:cNvPr id="207" name="Google Shape;207;p26"/>
          <p:cNvSpPr txBox="1">
            <a:spLocks noGrp="1"/>
          </p:cNvSpPr>
          <p:nvPr>
            <p:ph type="subTitle" idx="4294967295"/>
          </p:nvPr>
        </p:nvSpPr>
        <p:spPr>
          <a:xfrm>
            <a:off x="685799" y="3371965"/>
            <a:ext cx="8458201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FFFFFF"/>
                </a:solidFill>
              </a:rPr>
              <a:t>• </a:t>
            </a:r>
            <a:r>
              <a:rPr lang="en-US" sz="2000" spc="-20" dirty="0">
                <a:solidFill>
                  <a:srgbClr val="FFFFFF"/>
                </a:solidFill>
              </a:rPr>
              <a:t>Exclude a</a:t>
            </a:r>
            <a:r>
              <a:rPr lang="en" sz="2000" spc="-20" dirty="0" err="1">
                <a:solidFill>
                  <a:srgbClr val="FFFFFF"/>
                </a:solidFill>
              </a:rPr>
              <a:t>ctors</a:t>
            </a:r>
            <a:r>
              <a:rPr lang="en" sz="2000" spc="-20" dirty="0">
                <a:solidFill>
                  <a:srgbClr val="FFFFFF"/>
                </a:solidFill>
              </a:rPr>
              <a:t> appearing in &lt; 3 films &amp; one-off cinematographers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FFFFFF"/>
                </a:solidFill>
              </a:rPr>
              <a:t>• Exclude films &lt; 60 minutes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FFFFFF"/>
                </a:solidFill>
              </a:rPr>
              <a:t>• Exclude films with crucial missing data and obvious outliers</a:t>
            </a:r>
          </a:p>
          <a:p>
            <a:pPr marL="0" lvl="0" indent="0">
              <a:buNone/>
            </a:pPr>
            <a:r>
              <a:rPr lang="en" sz="2000" dirty="0">
                <a:solidFill>
                  <a:srgbClr val="FFFFFF"/>
                </a:solidFill>
              </a:rPr>
              <a:t>• Exclude collinear features and those too often missing</a:t>
            </a:r>
            <a:endParaRPr sz="2000" dirty="0">
              <a:solidFill>
                <a:srgbClr val="FFFFFF"/>
              </a:solidFill>
            </a:endParaRPr>
          </a:p>
        </p:txBody>
      </p:sp>
      <p:sp>
        <p:nvSpPr>
          <p:cNvPr id="208" name="Google Shape;208;p26"/>
          <p:cNvSpPr txBox="1">
            <a:spLocks noGrp="1"/>
          </p:cNvSpPr>
          <p:nvPr>
            <p:ph type="ctrTitle" idx="4294967295"/>
          </p:nvPr>
        </p:nvSpPr>
        <p:spPr>
          <a:xfrm>
            <a:off x="685800" y="196245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accent2"/>
                </a:solidFill>
              </a:rPr>
              <a:t>Cleaned and Filtered</a:t>
            </a:r>
            <a:endParaRPr sz="4800" dirty="0">
              <a:solidFill>
                <a:schemeClr val="accent2"/>
              </a:solidFill>
            </a:endParaRPr>
          </a:p>
        </p:txBody>
      </p:sp>
      <p:sp>
        <p:nvSpPr>
          <p:cNvPr id="209" name="Google Shape;209;p26"/>
          <p:cNvSpPr txBox="1">
            <a:spLocks noGrp="1"/>
          </p:cNvSpPr>
          <p:nvPr>
            <p:ph type="subTitle" idx="4294967295"/>
          </p:nvPr>
        </p:nvSpPr>
        <p:spPr>
          <a:xfrm>
            <a:off x="685800" y="2665065"/>
            <a:ext cx="77724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FFFFFF"/>
                </a:solidFill>
              </a:rPr>
              <a:t>As </a:t>
            </a:r>
            <a:r>
              <a:rPr lang="en" sz="2400" dirty="0">
                <a:solidFill>
                  <a:srgbClr val="FFFFFF"/>
                </a:solidFill>
              </a:rPr>
              <a:t>follows:</a:t>
            </a:r>
            <a:endParaRPr sz="2400" dirty="0">
              <a:solidFill>
                <a:srgbClr val="FFFFFF"/>
              </a:solidFill>
            </a:endParaRPr>
          </a:p>
        </p:txBody>
      </p:sp>
      <p:sp>
        <p:nvSpPr>
          <p:cNvPr id="210" name="Google Shape;210;p26"/>
          <p:cNvSpPr txBox="1">
            <a:spLocks noGrp="1"/>
          </p:cNvSpPr>
          <p:nvPr>
            <p:ph type="sldNum" idx="12"/>
          </p:nvPr>
        </p:nvSpPr>
        <p:spPr>
          <a:xfrm>
            <a:off x="4297650" y="523468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 dirty="0"/>
          </a:p>
        </p:txBody>
      </p:sp>
      <p:sp>
        <p:nvSpPr>
          <p:cNvPr id="11" name="Google Shape;205;p26">
            <a:extLst>
              <a:ext uri="{FF2B5EF4-FFF2-40B4-BE49-F238E27FC236}">
                <a16:creationId xmlns:a16="http://schemas.microsoft.com/office/drawing/2014/main" id="{08077A95-0F7E-5643-8C0E-06071CDFEC58}"/>
              </a:ext>
            </a:extLst>
          </p:cNvPr>
          <p:cNvSpPr txBox="1">
            <a:spLocks/>
          </p:cNvSpPr>
          <p:nvPr/>
        </p:nvSpPr>
        <p:spPr>
          <a:xfrm>
            <a:off x="685800" y="400936"/>
            <a:ext cx="3503428" cy="172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en-US" sz="1800" dirty="0">
                <a:solidFill>
                  <a:srgbClr val="FFFFFF"/>
                </a:solidFill>
              </a:rPr>
              <a:t>7 directors</a:t>
            </a:r>
            <a:r>
              <a:rPr lang="en-US" sz="1400" dirty="0">
                <a:solidFill>
                  <a:srgbClr val="FFFFFF"/>
                </a:solidFill>
              </a:rPr>
              <a:t>    x   </a:t>
            </a:r>
            <a:r>
              <a:rPr lang="en-US" sz="1600" dirty="0">
                <a:solidFill>
                  <a:srgbClr val="FFFFFF"/>
                </a:solidFill>
              </a:rPr>
              <a:t>~50 films each </a:t>
            </a:r>
          </a:p>
          <a:p>
            <a:pPr marL="0" indent="0">
              <a:buFont typeface="Montserrat"/>
              <a:buNone/>
            </a:pPr>
            <a:r>
              <a:rPr lang="en-US" sz="1600" dirty="0">
                <a:solidFill>
                  <a:srgbClr val="FFFFFF"/>
                </a:solidFill>
              </a:rPr>
              <a:t>x 15 actors &amp; 10 other features</a:t>
            </a:r>
          </a:p>
        </p:txBody>
      </p:sp>
      <p:sp>
        <p:nvSpPr>
          <p:cNvPr id="12" name="Google Shape;205;p26">
            <a:extLst>
              <a:ext uri="{FF2B5EF4-FFF2-40B4-BE49-F238E27FC236}">
                <a16:creationId xmlns:a16="http://schemas.microsoft.com/office/drawing/2014/main" id="{6AF2AF60-A36B-F045-9856-3B7E51E79D61}"/>
              </a:ext>
            </a:extLst>
          </p:cNvPr>
          <p:cNvSpPr txBox="1">
            <a:spLocks/>
          </p:cNvSpPr>
          <p:nvPr/>
        </p:nvSpPr>
        <p:spPr>
          <a:xfrm>
            <a:off x="4380614" y="439922"/>
            <a:ext cx="2131828" cy="4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buFont typeface="Montserrat"/>
              <a:buNone/>
            </a:pPr>
            <a:r>
              <a:rPr lang="en-US" dirty="0">
                <a:solidFill>
                  <a:srgbClr val="FFFFFF"/>
                </a:solidFill>
              </a:rPr>
              <a:t>&gt;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7" grpId="0" build="p"/>
      <p:bldP spid="208" grpId="0"/>
      <p:bldP spid="209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0"/>
          <p:cNvSpPr txBox="1">
            <a:spLocks noGrp="1"/>
          </p:cNvSpPr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Patterns in the data</a:t>
            </a:r>
            <a:endParaRPr dirty="0"/>
          </a:p>
        </p:txBody>
      </p:sp>
      <p:sp>
        <p:nvSpPr>
          <p:cNvPr id="138" name="Google Shape;138;p20"/>
          <p:cNvSpPr txBox="1">
            <a:spLocks noGrp="1"/>
          </p:cNvSpPr>
          <p:nvPr>
            <p:ph type="body" idx="1"/>
          </p:nvPr>
        </p:nvSpPr>
        <p:spPr>
          <a:xfrm>
            <a:off x="2456204" y="935664"/>
            <a:ext cx="7442707" cy="48904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 dirty="0"/>
              <a:t>Heatmap sorted by correlation to the target variable</a:t>
            </a:r>
            <a:endParaRPr sz="1600" dirty="0"/>
          </a:p>
        </p:txBody>
      </p:sp>
      <p:sp>
        <p:nvSpPr>
          <p:cNvPr id="144" name="Google Shape;144;p20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B52667D-9437-5644-876F-9C1735CDB8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0714" y="1844338"/>
            <a:ext cx="2937153" cy="2937153"/>
          </a:xfrm>
          <a:prstGeom prst="rect">
            <a:avLst/>
          </a:prstGeom>
        </p:spPr>
      </p:pic>
      <p:sp>
        <p:nvSpPr>
          <p:cNvPr id="12" name="Google Shape;79;p13">
            <a:extLst>
              <a:ext uri="{FF2B5EF4-FFF2-40B4-BE49-F238E27FC236}">
                <a16:creationId xmlns:a16="http://schemas.microsoft.com/office/drawing/2014/main" id="{FF6CBEC2-0DB0-BD42-916A-53BC12243884}"/>
              </a:ext>
            </a:extLst>
          </p:cNvPr>
          <p:cNvSpPr txBox="1">
            <a:spLocks/>
          </p:cNvSpPr>
          <p:nvPr/>
        </p:nvSpPr>
        <p:spPr>
          <a:xfrm>
            <a:off x="1067213" y="4747826"/>
            <a:ext cx="1227667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Hitchcock</a:t>
            </a:r>
          </a:p>
        </p:txBody>
      </p:sp>
      <p:sp>
        <p:nvSpPr>
          <p:cNvPr id="13" name="Google Shape;79;p13">
            <a:extLst>
              <a:ext uri="{FF2B5EF4-FFF2-40B4-BE49-F238E27FC236}">
                <a16:creationId xmlns:a16="http://schemas.microsoft.com/office/drawing/2014/main" id="{8D80F39A-DA08-0F46-AD66-EE689D68752E}"/>
              </a:ext>
            </a:extLst>
          </p:cNvPr>
          <p:cNvSpPr txBox="1">
            <a:spLocks/>
          </p:cNvSpPr>
          <p:nvPr/>
        </p:nvSpPr>
        <p:spPr>
          <a:xfrm>
            <a:off x="1472467" y="5143500"/>
            <a:ext cx="1227667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Ingmar Bergman</a:t>
            </a:r>
          </a:p>
        </p:txBody>
      </p:sp>
      <p:sp>
        <p:nvSpPr>
          <p:cNvPr id="14" name="Google Shape;79;p13">
            <a:extLst>
              <a:ext uri="{FF2B5EF4-FFF2-40B4-BE49-F238E27FC236}">
                <a16:creationId xmlns:a16="http://schemas.microsoft.com/office/drawing/2014/main" id="{AC9106E6-400A-5940-B450-A37F5A9D8B04}"/>
              </a:ext>
            </a:extLst>
          </p:cNvPr>
          <p:cNvSpPr txBox="1">
            <a:spLocks/>
          </p:cNvSpPr>
          <p:nvPr/>
        </p:nvSpPr>
        <p:spPr>
          <a:xfrm>
            <a:off x="2844067" y="5143500"/>
            <a:ext cx="1227667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Jean-Luc Godard</a:t>
            </a:r>
          </a:p>
        </p:txBody>
      </p:sp>
      <p:sp>
        <p:nvSpPr>
          <p:cNvPr id="15" name="Google Shape;79;p13">
            <a:extLst>
              <a:ext uri="{FF2B5EF4-FFF2-40B4-BE49-F238E27FC236}">
                <a16:creationId xmlns:a16="http://schemas.microsoft.com/office/drawing/2014/main" id="{B630A66D-EF4E-0A49-8AA1-D61C5A381695}"/>
              </a:ext>
            </a:extLst>
          </p:cNvPr>
          <p:cNvSpPr txBox="1">
            <a:spLocks/>
          </p:cNvSpPr>
          <p:nvPr/>
        </p:nvSpPr>
        <p:spPr>
          <a:xfrm>
            <a:off x="4124227" y="5143500"/>
            <a:ext cx="1350264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Rainer Fassbinder</a:t>
            </a:r>
          </a:p>
        </p:txBody>
      </p:sp>
      <p:sp>
        <p:nvSpPr>
          <p:cNvPr id="16" name="Google Shape;79;p13">
            <a:extLst>
              <a:ext uri="{FF2B5EF4-FFF2-40B4-BE49-F238E27FC236}">
                <a16:creationId xmlns:a16="http://schemas.microsoft.com/office/drawing/2014/main" id="{6D87E465-1E7B-AB45-899C-9A67BC06EB7D}"/>
              </a:ext>
            </a:extLst>
          </p:cNvPr>
          <p:cNvSpPr txBox="1">
            <a:spLocks/>
          </p:cNvSpPr>
          <p:nvPr/>
        </p:nvSpPr>
        <p:spPr>
          <a:xfrm>
            <a:off x="6960938" y="4747826"/>
            <a:ext cx="1350264" cy="470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Herzog</a:t>
            </a:r>
          </a:p>
        </p:txBody>
      </p:sp>
      <p:sp>
        <p:nvSpPr>
          <p:cNvPr id="17" name="Google Shape;79;p13">
            <a:extLst>
              <a:ext uri="{FF2B5EF4-FFF2-40B4-BE49-F238E27FC236}">
                <a16:creationId xmlns:a16="http://schemas.microsoft.com/office/drawing/2014/main" id="{5E06F445-3FFD-EB48-974D-A80F6E449E87}"/>
              </a:ext>
            </a:extLst>
          </p:cNvPr>
          <p:cNvSpPr txBox="1">
            <a:spLocks/>
          </p:cNvSpPr>
          <p:nvPr/>
        </p:nvSpPr>
        <p:spPr>
          <a:xfrm>
            <a:off x="4342792" y="4747826"/>
            <a:ext cx="975360" cy="449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Allen</a:t>
            </a:r>
          </a:p>
        </p:txBody>
      </p:sp>
      <p:sp>
        <p:nvSpPr>
          <p:cNvPr id="18" name="Google Shape;79;p13">
            <a:extLst>
              <a:ext uri="{FF2B5EF4-FFF2-40B4-BE49-F238E27FC236}">
                <a16:creationId xmlns:a16="http://schemas.microsoft.com/office/drawing/2014/main" id="{B1E5C735-D049-6E41-8970-059206B3CCDD}"/>
              </a:ext>
            </a:extLst>
          </p:cNvPr>
          <p:cNvSpPr txBox="1">
            <a:spLocks/>
          </p:cNvSpPr>
          <p:nvPr/>
        </p:nvSpPr>
        <p:spPr>
          <a:xfrm>
            <a:off x="7485320" y="5143500"/>
            <a:ext cx="1159091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Martin Scorsese</a:t>
            </a:r>
          </a:p>
        </p:txBody>
      </p:sp>
      <p:grpSp>
        <p:nvGrpSpPr>
          <p:cNvPr id="139" name="Google Shape;139;p20"/>
          <p:cNvGrpSpPr/>
          <p:nvPr/>
        </p:nvGrpSpPr>
        <p:grpSpPr>
          <a:xfrm>
            <a:off x="6515715" y="-534031"/>
            <a:ext cx="321021" cy="374543"/>
            <a:chOff x="3782700" y="1538287"/>
            <a:chExt cx="1578600" cy="1578600"/>
          </a:xfrm>
        </p:grpSpPr>
        <p:sp>
          <p:nvSpPr>
            <p:cNvPr id="140" name="Google Shape;140;p20"/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0"/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0"/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0"/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257C7264-3BC1-9F42-AB43-5810355B8B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7799" y="1854970"/>
            <a:ext cx="2910756" cy="2910756"/>
          </a:xfrm>
          <a:prstGeom prst="rect">
            <a:avLst/>
          </a:prstGeom>
        </p:spPr>
      </p:pic>
      <p:sp>
        <p:nvSpPr>
          <p:cNvPr id="20" name="Google Shape;79;p13">
            <a:extLst>
              <a:ext uri="{FF2B5EF4-FFF2-40B4-BE49-F238E27FC236}">
                <a16:creationId xmlns:a16="http://schemas.microsoft.com/office/drawing/2014/main" id="{A22B2C1E-876D-2047-A6C4-165B515F9CA9}"/>
              </a:ext>
            </a:extLst>
          </p:cNvPr>
          <p:cNvSpPr txBox="1">
            <a:spLocks/>
          </p:cNvSpPr>
          <p:nvPr/>
        </p:nvSpPr>
        <p:spPr>
          <a:xfrm>
            <a:off x="3008269" y="1929363"/>
            <a:ext cx="714862" cy="23657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C00000"/>
                </a:solidFill>
              </a:rPr>
              <a:t>Rating</a:t>
            </a:r>
          </a:p>
        </p:txBody>
      </p:sp>
      <p:sp>
        <p:nvSpPr>
          <p:cNvPr id="21" name="Google Shape;79;p13">
            <a:extLst>
              <a:ext uri="{FF2B5EF4-FFF2-40B4-BE49-F238E27FC236}">
                <a16:creationId xmlns:a16="http://schemas.microsoft.com/office/drawing/2014/main" id="{5C912633-804F-EA41-8CD1-5B0420723A59}"/>
              </a:ext>
            </a:extLst>
          </p:cNvPr>
          <p:cNvSpPr txBox="1">
            <a:spLocks/>
          </p:cNvSpPr>
          <p:nvPr/>
        </p:nvSpPr>
        <p:spPr>
          <a:xfrm>
            <a:off x="5997458" y="1916111"/>
            <a:ext cx="714862" cy="23657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C00000"/>
                </a:solidFill>
              </a:rPr>
              <a:t>Rating</a:t>
            </a:r>
          </a:p>
        </p:txBody>
      </p:sp>
      <p:sp>
        <p:nvSpPr>
          <p:cNvPr id="22" name="Google Shape;79;p13">
            <a:extLst>
              <a:ext uri="{FF2B5EF4-FFF2-40B4-BE49-F238E27FC236}">
                <a16:creationId xmlns:a16="http://schemas.microsoft.com/office/drawing/2014/main" id="{CD8E141C-3766-8040-A4CE-3A239BA40A3F}"/>
              </a:ext>
            </a:extLst>
          </p:cNvPr>
          <p:cNvSpPr txBox="1">
            <a:spLocks/>
          </p:cNvSpPr>
          <p:nvPr/>
        </p:nvSpPr>
        <p:spPr>
          <a:xfrm rot="19048690">
            <a:off x="5386513" y="1588757"/>
            <a:ext cx="419895" cy="236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2B01FC"/>
                </a:solidFill>
              </a:rPr>
              <a:t>year</a:t>
            </a:r>
          </a:p>
        </p:txBody>
      </p:sp>
      <p:sp>
        <p:nvSpPr>
          <p:cNvPr id="23" name="Google Shape;79;p13">
            <a:extLst>
              <a:ext uri="{FF2B5EF4-FFF2-40B4-BE49-F238E27FC236}">
                <a16:creationId xmlns:a16="http://schemas.microsoft.com/office/drawing/2014/main" id="{8CF1054A-CBCA-4D4F-B04A-F6ECE4B3CB7A}"/>
              </a:ext>
            </a:extLst>
          </p:cNvPr>
          <p:cNvSpPr txBox="1">
            <a:spLocks/>
          </p:cNvSpPr>
          <p:nvPr/>
        </p:nvSpPr>
        <p:spPr>
          <a:xfrm rot="19048690">
            <a:off x="8347931" y="1551187"/>
            <a:ext cx="607571" cy="167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2B01FC"/>
                </a:solidFill>
              </a:rPr>
              <a:t>budget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BF360A-716F-5546-8D6D-D9BEC8B544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0851" y="1852286"/>
            <a:ext cx="2850378" cy="2850378"/>
          </a:xfrm>
          <a:prstGeom prst="rect">
            <a:avLst/>
          </a:prstGeom>
        </p:spPr>
      </p:pic>
      <p:sp>
        <p:nvSpPr>
          <p:cNvPr id="26" name="Google Shape;79;p13">
            <a:extLst>
              <a:ext uri="{FF2B5EF4-FFF2-40B4-BE49-F238E27FC236}">
                <a16:creationId xmlns:a16="http://schemas.microsoft.com/office/drawing/2014/main" id="{859A7841-7C38-C14F-A778-DF341BBE0A9D}"/>
              </a:ext>
            </a:extLst>
          </p:cNvPr>
          <p:cNvSpPr txBox="1">
            <a:spLocks/>
          </p:cNvSpPr>
          <p:nvPr/>
        </p:nvSpPr>
        <p:spPr>
          <a:xfrm rot="19048690">
            <a:off x="4972489" y="1551187"/>
            <a:ext cx="607571" cy="167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B8A8F4"/>
                </a:solidFill>
              </a:rPr>
              <a:t>budget</a:t>
            </a:r>
          </a:p>
        </p:txBody>
      </p:sp>
      <p:sp>
        <p:nvSpPr>
          <p:cNvPr id="28" name="Google Shape;79;p13">
            <a:extLst>
              <a:ext uri="{FF2B5EF4-FFF2-40B4-BE49-F238E27FC236}">
                <a16:creationId xmlns:a16="http://schemas.microsoft.com/office/drawing/2014/main" id="{E9AB286E-18E8-8D49-A65C-CBE7ECCCE001}"/>
              </a:ext>
            </a:extLst>
          </p:cNvPr>
          <p:cNvSpPr txBox="1">
            <a:spLocks/>
          </p:cNvSpPr>
          <p:nvPr/>
        </p:nvSpPr>
        <p:spPr>
          <a:xfrm rot="19048690">
            <a:off x="1337451" y="1556934"/>
            <a:ext cx="547094" cy="236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FF0000"/>
                </a:solidFill>
              </a:rPr>
              <a:t>year</a:t>
            </a:r>
          </a:p>
        </p:txBody>
      </p:sp>
      <p:sp>
        <p:nvSpPr>
          <p:cNvPr id="31" name="Google Shape;79;p13">
            <a:extLst>
              <a:ext uri="{FF2B5EF4-FFF2-40B4-BE49-F238E27FC236}">
                <a16:creationId xmlns:a16="http://schemas.microsoft.com/office/drawing/2014/main" id="{10E68D52-FB18-CB42-8E80-6B18ABE6BDEA}"/>
              </a:ext>
            </a:extLst>
          </p:cNvPr>
          <p:cNvSpPr txBox="1">
            <a:spLocks/>
          </p:cNvSpPr>
          <p:nvPr/>
        </p:nvSpPr>
        <p:spPr>
          <a:xfrm rot="19048690">
            <a:off x="4061298" y="1408347"/>
            <a:ext cx="1170147" cy="236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lnSpc>
                <a:spcPts val="800"/>
              </a:lnSpc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FF0000"/>
                </a:solidFill>
              </a:rPr>
              <a:t>rating count</a:t>
            </a:r>
          </a:p>
        </p:txBody>
      </p:sp>
      <p:sp>
        <p:nvSpPr>
          <p:cNvPr id="32" name="Google Shape;79;p13">
            <a:extLst>
              <a:ext uri="{FF2B5EF4-FFF2-40B4-BE49-F238E27FC236}">
                <a16:creationId xmlns:a16="http://schemas.microsoft.com/office/drawing/2014/main" id="{B59E2BCA-4B12-254B-A05A-EE89D413932E}"/>
              </a:ext>
            </a:extLst>
          </p:cNvPr>
          <p:cNvSpPr txBox="1">
            <a:spLocks/>
          </p:cNvSpPr>
          <p:nvPr/>
        </p:nvSpPr>
        <p:spPr>
          <a:xfrm rot="19048690">
            <a:off x="2338828" y="1551187"/>
            <a:ext cx="607571" cy="167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2B01FC"/>
                </a:solidFill>
              </a:rPr>
              <a:t>budget</a:t>
            </a:r>
          </a:p>
        </p:txBody>
      </p:sp>
      <p:sp>
        <p:nvSpPr>
          <p:cNvPr id="33" name="Google Shape;79;p13">
            <a:extLst>
              <a:ext uri="{FF2B5EF4-FFF2-40B4-BE49-F238E27FC236}">
                <a16:creationId xmlns:a16="http://schemas.microsoft.com/office/drawing/2014/main" id="{D54FEE8D-3C6A-7B44-8A3A-91A643777A26}"/>
              </a:ext>
            </a:extLst>
          </p:cNvPr>
          <p:cNvSpPr txBox="1">
            <a:spLocks/>
          </p:cNvSpPr>
          <p:nvPr/>
        </p:nvSpPr>
        <p:spPr>
          <a:xfrm>
            <a:off x="174566" y="1929363"/>
            <a:ext cx="599869" cy="23657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C00000"/>
                </a:solidFill>
              </a:rPr>
              <a:t>Rating</a:t>
            </a:r>
          </a:p>
        </p:txBody>
      </p:sp>
      <p:sp>
        <p:nvSpPr>
          <p:cNvPr id="35" name="Google Shape;79;p13">
            <a:extLst>
              <a:ext uri="{FF2B5EF4-FFF2-40B4-BE49-F238E27FC236}">
                <a16:creationId xmlns:a16="http://schemas.microsoft.com/office/drawing/2014/main" id="{013059AA-91C6-D84D-B54C-876C59BD2CBB}"/>
              </a:ext>
            </a:extLst>
          </p:cNvPr>
          <p:cNvSpPr txBox="1">
            <a:spLocks/>
          </p:cNvSpPr>
          <p:nvPr/>
        </p:nvSpPr>
        <p:spPr>
          <a:xfrm rot="19048690">
            <a:off x="7317705" y="1570963"/>
            <a:ext cx="664352" cy="236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lnSpc>
                <a:spcPts val="800"/>
              </a:lnSpc>
              <a:spcBef>
                <a:spcPts val="0"/>
              </a:spcBef>
              <a:buFont typeface="Montserrat"/>
              <a:buNone/>
            </a:pPr>
            <a:r>
              <a:rPr lang="en-US" sz="1000" dirty="0">
                <a:solidFill>
                  <a:srgbClr val="FF0000"/>
                </a:solidFill>
              </a:rPr>
              <a:t>duration</a:t>
            </a:r>
          </a:p>
        </p:txBody>
      </p:sp>
      <p:sp>
        <p:nvSpPr>
          <p:cNvPr id="36" name="Google Shape;79;p13">
            <a:extLst>
              <a:ext uri="{FF2B5EF4-FFF2-40B4-BE49-F238E27FC236}">
                <a16:creationId xmlns:a16="http://schemas.microsoft.com/office/drawing/2014/main" id="{E70F2197-2875-A24A-9ABA-0788DEFEE7E4}"/>
              </a:ext>
            </a:extLst>
          </p:cNvPr>
          <p:cNvSpPr txBox="1">
            <a:spLocks/>
          </p:cNvSpPr>
          <p:nvPr/>
        </p:nvSpPr>
        <p:spPr>
          <a:xfrm rot="19048690">
            <a:off x="7425553" y="1408347"/>
            <a:ext cx="1170147" cy="236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lnSpc>
                <a:spcPts val="800"/>
              </a:lnSpc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FF8589"/>
                </a:solidFill>
              </a:rPr>
              <a:t>rating count</a:t>
            </a:r>
          </a:p>
        </p:txBody>
      </p:sp>
      <p:sp>
        <p:nvSpPr>
          <p:cNvPr id="37" name="Google Shape;79;p13">
            <a:extLst>
              <a:ext uri="{FF2B5EF4-FFF2-40B4-BE49-F238E27FC236}">
                <a16:creationId xmlns:a16="http://schemas.microsoft.com/office/drawing/2014/main" id="{8D4F842E-71AC-5843-BF16-4A9C1E4F29E8}"/>
              </a:ext>
            </a:extLst>
          </p:cNvPr>
          <p:cNvSpPr txBox="1">
            <a:spLocks/>
          </p:cNvSpPr>
          <p:nvPr/>
        </p:nvSpPr>
        <p:spPr>
          <a:xfrm rot="19048690">
            <a:off x="1073241" y="1408347"/>
            <a:ext cx="1170147" cy="236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lnSpc>
                <a:spcPts val="800"/>
              </a:lnSpc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FF0000"/>
                </a:solidFill>
              </a:rPr>
              <a:t>rating count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5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5" presetClass="emph" presetSubtype="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20" grpId="0" animBg="1"/>
      <p:bldP spid="21" grpId="0" animBg="1"/>
      <p:bldP spid="22" grpId="0"/>
      <p:bldP spid="22" grpId="1"/>
      <p:bldP spid="23" grpId="0"/>
      <p:bldP spid="26" grpId="0"/>
      <p:bldP spid="28" grpId="0"/>
      <p:bldP spid="28" grpId="1"/>
      <p:bldP spid="31" grpId="0"/>
      <p:bldP spid="32" grpId="0"/>
      <p:bldP spid="35" grpId="0"/>
      <p:bldP spid="36" grpId="0"/>
      <p:bldP spid="3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0"/>
          <p:cNvSpPr txBox="1">
            <a:spLocks noGrp="1"/>
          </p:cNvSpPr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Patterns in the data</a:t>
            </a:r>
            <a:endParaRPr dirty="0"/>
          </a:p>
        </p:txBody>
      </p:sp>
      <p:sp>
        <p:nvSpPr>
          <p:cNvPr id="138" name="Google Shape;138;p20"/>
          <p:cNvSpPr txBox="1">
            <a:spLocks noGrp="1"/>
          </p:cNvSpPr>
          <p:nvPr>
            <p:ph type="body" idx="1"/>
          </p:nvPr>
        </p:nvSpPr>
        <p:spPr>
          <a:xfrm>
            <a:off x="2456205" y="935664"/>
            <a:ext cx="2592046" cy="48904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/>
              <a:t>S</a:t>
            </a:r>
            <a:r>
              <a:rPr lang="en" sz="1600" dirty="0" err="1"/>
              <a:t>hapes</a:t>
            </a:r>
            <a:r>
              <a:rPr lang="en" sz="1600" dirty="0"/>
              <a:t> of correlation</a:t>
            </a:r>
            <a:endParaRPr sz="1600" dirty="0"/>
          </a:p>
        </p:txBody>
      </p:sp>
      <p:grpSp>
        <p:nvGrpSpPr>
          <p:cNvPr id="139" name="Google Shape;139;p20"/>
          <p:cNvGrpSpPr/>
          <p:nvPr/>
        </p:nvGrpSpPr>
        <p:grpSpPr>
          <a:xfrm>
            <a:off x="6515715" y="-534031"/>
            <a:ext cx="321021" cy="374543"/>
            <a:chOff x="3782700" y="1538287"/>
            <a:chExt cx="1578600" cy="1578600"/>
          </a:xfrm>
        </p:grpSpPr>
        <p:sp>
          <p:nvSpPr>
            <p:cNvPr id="140" name="Google Shape;140;p20"/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0"/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0"/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0"/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48AFE92E-B4B0-4047-B1D0-036EF13D2C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8779" y="1530806"/>
            <a:ext cx="5186443" cy="3460343"/>
          </a:xfrm>
          <a:prstGeom prst="rect">
            <a:avLst/>
          </a:prstGeom>
        </p:spPr>
      </p:pic>
      <p:sp>
        <p:nvSpPr>
          <p:cNvPr id="34" name="Google Shape;79;p13">
            <a:extLst>
              <a:ext uri="{FF2B5EF4-FFF2-40B4-BE49-F238E27FC236}">
                <a16:creationId xmlns:a16="http://schemas.microsoft.com/office/drawing/2014/main" id="{71C96B98-2B1A-6344-A468-5100E6E590EA}"/>
              </a:ext>
            </a:extLst>
          </p:cNvPr>
          <p:cNvSpPr txBox="1">
            <a:spLocks/>
          </p:cNvSpPr>
          <p:nvPr/>
        </p:nvSpPr>
        <p:spPr>
          <a:xfrm>
            <a:off x="1395991" y="1582291"/>
            <a:ext cx="599869" cy="23657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C00000"/>
                </a:solidFill>
              </a:rPr>
              <a:t>Rating</a:t>
            </a:r>
          </a:p>
        </p:txBody>
      </p:sp>
      <p:grpSp>
        <p:nvGrpSpPr>
          <p:cNvPr id="38" name="Google Shape;139;p20">
            <a:extLst>
              <a:ext uri="{FF2B5EF4-FFF2-40B4-BE49-F238E27FC236}">
                <a16:creationId xmlns:a16="http://schemas.microsoft.com/office/drawing/2014/main" id="{49B1CD5F-B30E-5D48-B7D7-3195C0CFE3C7}"/>
              </a:ext>
            </a:extLst>
          </p:cNvPr>
          <p:cNvGrpSpPr/>
          <p:nvPr/>
        </p:nvGrpSpPr>
        <p:grpSpPr>
          <a:xfrm>
            <a:off x="4725849" y="-467212"/>
            <a:ext cx="540293" cy="360421"/>
            <a:chOff x="3782700" y="1538287"/>
            <a:chExt cx="1578600" cy="1578600"/>
          </a:xfrm>
        </p:grpSpPr>
        <p:sp>
          <p:nvSpPr>
            <p:cNvPr id="39" name="Google Shape;140;p20">
              <a:extLst>
                <a:ext uri="{FF2B5EF4-FFF2-40B4-BE49-F238E27FC236}">
                  <a16:creationId xmlns:a16="http://schemas.microsoft.com/office/drawing/2014/main" id="{171DFF56-E8E1-3B43-8731-AF13270257C3}"/>
                </a:ext>
              </a:extLst>
            </p:cNvPr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41;p20">
              <a:extLst>
                <a:ext uri="{FF2B5EF4-FFF2-40B4-BE49-F238E27FC236}">
                  <a16:creationId xmlns:a16="http://schemas.microsoft.com/office/drawing/2014/main" id="{5783E283-379E-A046-BFE5-88C975EA533C}"/>
                </a:ext>
              </a:extLst>
            </p:cNvPr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42;p20">
              <a:extLst>
                <a:ext uri="{FF2B5EF4-FFF2-40B4-BE49-F238E27FC236}">
                  <a16:creationId xmlns:a16="http://schemas.microsoft.com/office/drawing/2014/main" id="{572DAD02-216D-8148-A1B4-9958847770FF}"/>
                </a:ext>
              </a:extLst>
            </p:cNvPr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43;p20">
              <a:extLst>
                <a:ext uri="{FF2B5EF4-FFF2-40B4-BE49-F238E27FC236}">
                  <a16:creationId xmlns:a16="http://schemas.microsoft.com/office/drawing/2014/main" id="{06C05C4A-16DB-8642-8C1B-96C26238A2A9}"/>
                </a:ext>
              </a:extLst>
            </p:cNvPr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139;p20">
            <a:extLst>
              <a:ext uri="{FF2B5EF4-FFF2-40B4-BE49-F238E27FC236}">
                <a16:creationId xmlns:a16="http://schemas.microsoft.com/office/drawing/2014/main" id="{F368653A-20B2-EF45-8F65-842CC79B11EB}"/>
              </a:ext>
            </a:extLst>
          </p:cNvPr>
          <p:cNvGrpSpPr/>
          <p:nvPr/>
        </p:nvGrpSpPr>
        <p:grpSpPr>
          <a:xfrm>
            <a:off x="3533568" y="-453864"/>
            <a:ext cx="540293" cy="360421"/>
            <a:chOff x="3782700" y="1538287"/>
            <a:chExt cx="1578600" cy="1578600"/>
          </a:xfrm>
        </p:grpSpPr>
        <p:sp>
          <p:nvSpPr>
            <p:cNvPr id="44" name="Google Shape;140;p20">
              <a:extLst>
                <a:ext uri="{FF2B5EF4-FFF2-40B4-BE49-F238E27FC236}">
                  <a16:creationId xmlns:a16="http://schemas.microsoft.com/office/drawing/2014/main" id="{3D8CE36D-1A21-DF4D-AB54-A9B832CD0E69}"/>
                </a:ext>
              </a:extLst>
            </p:cNvPr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41;p20">
              <a:extLst>
                <a:ext uri="{FF2B5EF4-FFF2-40B4-BE49-F238E27FC236}">
                  <a16:creationId xmlns:a16="http://schemas.microsoft.com/office/drawing/2014/main" id="{8BDA62EC-16DA-1C46-80C8-77AC0055281E}"/>
                </a:ext>
              </a:extLst>
            </p:cNvPr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42;p20">
              <a:extLst>
                <a:ext uri="{FF2B5EF4-FFF2-40B4-BE49-F238E27FC236}">
                  <a16:creationId xmlns:a16="http://schemas.microsoft.com/office/drawing/2014/main" id="{8C8C905C-D058-EE4F-B6C3-DE298BB3DA31}"/>
                </a:ext>
              </a:extLst>
            </p:cNvPr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43;p20">
              <a:extLst>
                <a:ext uri="{FF2B5EF4-FFF2-40B4-BE49-F238E27FC236}">
                  <a16:creationId xmlns:a16="http://schemas.microsoft.com/office/drawing/2014/main" id="{D19602A9-05EC-A74F-AF38-E0444C09CC0C}"/>
                </a:ext>
              </a:extLst>
            </p:cNvPr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139;p20">
            <a:extLst>
              <a:ext uri="{FF2B5EF4-FFF2-40B4-BE49-F238E27FC236}">
                <a16:creationId xmlns:a16="http://schemas.microsoft.com/office/drawing/2014/main" id="{49B907CC-6C92-0D48-A1F6-E4F2BD7C47FC}"/>
              </a:ext>
            </a:extLst>
          </p:cNvPr>
          <p:cNvGrpSpPr/>
          <p:nvPr/>
        </p:nvGrpSpPr>
        <p:grpSpPr>
          <a:xfrm>
            <a:off x="5562043" y="-453863"/>
            <a:ext cx="540293" cy="360421"/>
            <a:chOff x="3782700" y="1538287"/>
            <a:chExt cx="1578600" cy="1578600"/>
          </a:xfrm>
        </p:grpSpPr>
        <p:sp>
          <p:nvSpPr>
            <p:cNvPr id="59" name="Google Shape;140;p20">
              <a:extLst>
                <a:ext uri="{FF2B5EF4-FFF2-40B4-BE49-F238E27FC236}">
                  <a16:creationId xmlns:a16="http://schemas.microsoft.com/office/drawing/2014/main" id="{6275E25D-3F49-6843-8290-3589C2FB92FD}"/>
                </a:ext>
              </a:extLst>
            </p:cNvPr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41;p20">
              <a:extLst>
                <a:ext uri="{FF2B5EF4-FFF2-40B4-BE49-F238E27FC236}">
                  <a16:creationId xmlns:a16="http://schemas.microsoft.com/office/drawing/2014/main" id="{E54CFAD0-E1C6-824F-9889-040632D49639}"/>
                </a:ext>
              </a:extLst>
            </p:cNvPr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42;p20">
              <a:extLst>
                <a:ext uri="{FF2B5EF4-FFF2-40B4-BE49-F238E27FC236}">
                  <a16:creationId xmlns:a16="http://schemas.microsoft.com/office/drawing/2014/main" id="{9F9A65B5-B25A-444F-8B1C-4B2B0C21F919}"/>
                </a:ext>
              </a:extLst>
            </p:cNvPr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43;p20">
              <a:extLst>
                <a:ext uri="{FF2B5EF4-FFF2-40B4-BE49-F238E27FC236}">
                  <a16:creationId xmlns:a16="http://schemas.microsoft.com/office/drawing/2014/main" id="{10CC93FA-7574-8345-A6B9-A2B4CF830660}"/>
                </a:ext>
              </a:extLst>
            </p:cNvPr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7BEA69E9-4E15-0A42-89CD-7F370356F29A}"/>
              </a:ext>
            </a:extLst>
          </p:cNvPr>
          <p:cNvSpPr/>
          <p:nvPr/>
        </p:nvSpPr>
        <p:spPr>
          <a:xfrm>
            <a:off x="3736298" y="2155848"/>
            <a:ext cx="481955" cy="340014"/>
          </a:xfrm>
          <a:prstGeom prst="rect">
            <a:avLst/>
          </a:prstGeom>
          <a:noFill/>
          <a:ln w="22225">
            <a:solidFill>
              <a:srgbClr val="FF858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52D70974-F1F0-7F46-96D1-A73718DF860A}"/>
              </a:ext>
            </a:extLst>
          </p:cNvPr>
          <p:cNvSpPr/>
          <p:nvPr/>
        </p:nvSpPr>
        <p:spPr>
          <a:xfrm>
            <a:off x="3230434" y="1498276"/>
            <a:ext cx="487235" cy="327048"/>
          </a:xfrm>
          <a:prstGeom prst="rect">
            <a:avLst/>
          </a:prstGeom>
          <a:noFill/>
          <a:ln w="222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C9DD4092-6E98-CB4C-B8A7-FA008C13F212}"/>
              </a:ext>
            </a:extLst>
          </p:cNvPr>
          <p:cNvSpPr/>
          <p:nvPr/>
        </p:nvSpPr>
        <p:spPr>
          <a:xfrm>
            <a:off x="3733800" y="1498276"/>
            <a:ext cx="487235" cy="327048"/>
          </a:xfrm>
          <a:prstGeom prst="rect">
            <a:avLst/>
          </a:prstGeom>
          <a:noFill/>
          <a:ln w="222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697FC831-C9F0-FE49-8169-D39087DAF999}"/>
              </a:ext>
            </a:extLst>
          </p:cNvPr>
          <p:cNvSpPr/>
          <p:nvPr/>
        </p:nvSpPr>
        <p:spPr>
          <a:xfrm>
            <a:off x="5713331" y="4493992"/>
            <a:ext cx="473886" cy="344985"/>
          </a:xfrm>
          <a:prstGeom prst="rect">
            <a:avLst/>
          </a:prstGeom>
          <a:noFill/>
          <a:ln w="22225">
            <a:solidFill>
              <a:srgbClr val="00FF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Google Shape;79;p13">
            <a:extLst>
              <a:ext uri="{FF2B5EF4-FFF2-40B4-BE49-F238E27FC236}">
                <a16:creationId xmlns:a16="http://schemas.microsoft.com/office/drawing/2014/main" id="{0DCBF6A7-5D90-BF4A-8EE0-0AA84F8AE7D9}"/>
              </a:ext>
            </a:extLst>
          </p:cNvPr>
          <p:cNvSpPr txBox="1">
            <a:spLocks/>
          </p:cNvSpPr>
          <p:nvPr/>
        </p:nvSpPr>
        <p:spPr>
          <a:xfrm>
            <a:off x="2886701" y="1348685"/>
            <a:ext cx="837644" cy="126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C00000"/>
                </a:solidFill>
              </a:rPr>
              <a:t>rating count</a:t>
            </a:r>
          </a:p>
        </p:txBody>
      </p:sp>
      <p:sp>
        <p:nvSpPr>
          <p:cNvPr id="78" name="Google Shape;79;p13">
            <a:extLst>
              <a:ext uri="{FF2B5EF4-FFF2-40B4-BE49-F238E27FC236}">
                <a16:creationId xmlns:a16="http://schemas.microsoft.com/office/drawing/2014/main" id="{F5CC9795-9A5F-7D4F-9606-2BE618547DA8}"/>
              </a:ext>
            </a:extLst>
          </p:cNvPr>
          <p:cNvSpPr txBox="1">
            <a:spLocks/>
          </p:cNvSpPr>
          <p:nvPr/>
        </p:nvSpPr>
        <p:spPr>
          <a:xfrm>
            <a:off x="3714384" y="1348685"/>
            <a:ext cx="393793" cy="146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C00000"/>
                </a:solidFill>
              </a:rPr>
              <a:t>year</a:t>
            </a:r>
          </a:p>
        </p:txBody>
      </p:sp>
      <p:sp>
        <p:nvSpPr>
          <p:cNvPr id="79" name="Google Shape;79;p13">
            <a:extLst>
              <a:ext uri="{FF2B5EF4-FFF2-40B4-BE49-F238E27FC236}">
                <a16:creationId xmlns:a16="http://schemas.microsoft.com/office/drawing/2014/main" id="{2F329D0F-8E5C-3B42-8EB2-AD64D6100B50}"/>
              </a:ext>
            </a:extLst>
          </p:cNvPr>
          <p:cNvSpPr txBox="1">
            <a:spLocks/>
          </p:cNvSpPr>
          <p:nvPr/>
        </p:nvSpPr>
        <p:spPr>
          <a:xfrm>
            <a:off x="1158018" y="2269731"/>
            <a:ext cx="837644" cy="1263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C00000"/>
                </a:solidFill>
              </a:rPr>
              <a:t>rating count</a:t>
            </a:r>
          </a:p>
        </p:txBody>
      </p:sp>
      <p:sp>
        <p:nvSpPr>
          <p:cNvPr id="80" name="Google Shape;79;p13">
            <a:extLst>
              <a:ext uri="{FF2B5EF4-FFF2-40B4-BE49-F238E27FC236}">
                <a16:creationId xmlns:a16="http://schemas.microsoft.com/office/drawing/2014/main" id="{0977D287-BAB8-7443-88C0-3B0EE2036EE5}"/>
              </a:ext>
            </a:extLst>
          </p:cNvPr>
          <p:cNvSpPr txBox="1">
            <a:spLocks/>
          </p:cNvSpPr>
          <p:nvPr/>
        </p:nvSpPr>
        <p:spPr>
          <a:xfrm>
            <a:off x="1224763" y="4635825"/>
            <a:ext cx="837644" cy="1263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00FF7D"/>
                </a:solidFill>
              </a:rPr>
              <a:t>budget</a:t>
            </a:r>
          </a:p>
        </p:txBody>
      </p:sp>
      <p:sp>
        <p:nvSpPr>
          <p:cNvPr id="81" name="Google Shape;79;p13">
            <a:extLst>
              <a:ext uri="{FF2B5EF4-FFF2-40B4-BE49-F238E27FC236}">
                <a16:creationId xmlns:a16="http://schemas.microsoft.com/office/drawing/2014/main" id="{E6FD60EC-D1EE-FF42-8599-B740412F752C}"/>
              </a:ext>
            </a:extLst>
          </p:cNvPr>
          <p:cNvSpPr txBox="1">
            <a:spLocks/>
          </p:cNvSpPr>
          <p:nvPr/>
        </p:nvSpPr>
        <p:spPr>
          <a:xfrm>
            <a:off x="5686633" y="4905723"/>
            <a:ext cx="513934" cy="1240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00FF7D"/>
                </a:solidFill>
              </a:rPr>
              <a:t>duration</a:t>
            </a:r>
          </a:p>
        </p:txBody>
      </p:sp>
      <p:sp>
        <p:nvSpPr>
          <p:cNvPr id="82" name="Google Shape;138;p20">
            <a:extLst>
              <a:ext uri="{FF2B5EF4-FFF2-40B4-BE49-F238E27FC236}">
                <a16:creationId xmlns:a16="http://schemas.microsoft.com/office/drawing/2014/main" id="{8131846A-3487-E544-B5A4-A2F6F6602E85}"/>
              </a:ext>
            </a:extLst>
          </p:cNvPr>
          <p:cNvSpPr txBox="1">
            <a:spLocks/>
          </p:cNvSpPr>
          <p:nvPr/>
        </p:nvSpPr>
        <p:spPr>
          <a:xfrm>
            <a:off x="6953250" y="154614"/>
            <a:ext cx="2592046" cy="489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en-US" sz="1600" dirty="0"/>
              <a:t>Alfred Hitchcock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988D343F-2073-794F-852B-4537DBD5F6E7}"/>
              </a:ext>
            </a:extLst>
          </p:cNvPr>
          <p:cNvSpPr/>
          <p:nvPr/>
        </p:nvSpPr>
        <p:spPr>
          <a:xfrm>
            <a:off x="3736622" y="3827947"/>
            <a:ext cx="482353" cy="344985"/>
          </a:xfrm>
          <a:prstGeom prst="rect">
            <a:avLst/>
          </a:prstGeom>
          <a:noFill/>
          <a:ln w="22225">
            <a:solidFill>
              <a:srgbClr val="2B01F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B01FC"/>
              </a:solidFill>
            </a:endParaRPr>
          </a:p>
        </p:txBody>
      </p:sp>
      <p:sp>
        <p:nvSpPr>
          <p:cNvPr id="84" name="Google Shape;79;p13">
            <a:extLst>
              <a:ext uri="{FF2B5EF4-FFF2-40B4-BE49-F238E27FC236}">
                <a16:creationId xmlns:a16="http://schemas.microsoft.com/office/drawing/2014/main" id="{8C614CC3-4ADA-794D-AEC7-F0C55BCD890F}"/>
              </a:ext>
            </a:extLst>
          </p:cNvPr>
          <p:cNvSpPr txBox="1">
            <a:spLocks/>
          </p:cNvSpPr>
          <p:nvPr/>
        </p:nvSpPr>
        <p:spPr>
          <a:xfrm>
            <a:off x="1224763" y="3943350"/>
            <a:ext cx="837644" cy="1263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2B01FC"/>
                </a:solidFill>
              </a:rPr>
              <a:t>duration</a:t>
            </a:r>
          </a:p>
        </p:txBody>
      </p:sp>
      <p:sp>
        <p:nvSpPr>
          <p:cNvPr id="85" name="Google Shape;138;p20">
            <a:extLst>
              <a:ext uri="{FF2B5EF4-FFF2-40B4-BE49-F238E27FC236}">
                <a16:creationId xmlns:a16="http://schemas.microsoft.com/office/drawing/2014/main" id="{58D71EF5-C3B0-7646-9EFE-5319C5772CB0}"/>
              </a:ext>
            </a:extLst>
          </p:cNvPr>
          <p:cNvSpPr txBox="1">
            <a:spLocks/>
          </p:cNvSpPr>
          <p:nvPr/>
        </p:nvSpPr>
        <p:spPr>
          <a:xfrm>
            <a:off x="4963888" y="680748"/>
            <a:ext cx="4062126" cy="644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en-US" sz="1200" dirty="0"/>
              <a:t>Multicollinearity as expected between features and proxies for them, such as </a:t>
            </a:r>
            <a:r>
              <a:rPr lang="en-US" sz="1200" i="1" dirty="0"/>
              <a:t>rating</a:t>
            </a:r>
            <a:r>
              <a:rPr lang="en-US" sz="1200" dirty="0"/>
              <a:t> and </a:t>
            </a:r>
            <a:r>
              <a:rPr lang="en-US" sz="1200" i="1" dirty="0" err="1"/>
              <a:t>metacritic</a:t>
            </a:r>
            <a:r>
              <a:rPr lang="en-US" sz="1200" i="1" dirty="0"/>
              <a:t> score, </a:t>
            </a:r>
            <a:r>
              <a:rPr lang="en-US" sz="1200" dirty="0"/>
              <a:t>and </a:t>
            </a:r>
            <a:r>
              <a:rPr lang="en-US" sz="1200" i="1" dirty="0"/>
              <a:t>runtime</a:t>
            </a:r>
            <a:r>
              <a:rPr lang="en-US" sz="1200" dirty="0"/>
              <a:t> and </a:t>
            </a:r>
            <a:r>
              <a:rPr lang="en-US" sz="1200" i="1" dirty="0"/>
              <a:t>duration</a:t>
            </a:r>
          </a:p>
        </p:txBody>
      </p:sp>
    </p:spTree>
    <p:extLst>
      <p:ext uri="{BB962C8B-B14F-4D97-AF65-F5344CB8AC3E}">
        <p14:creationId xmlns:p14="http://schemas.microsoft.com/office/powerpoint/2010/main" val="313155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6" grpId="0" animBg="1"/>
      <p:bldP spid="73" grpId="0" animBg="1"/>
      <p:bldP spid="74" grpId="0" animBg="1"/>
      <p:bldP spid="75" grpId="0" animBg="1"/>
      <p:bldP spid="77" grpId="0"/>
      <p:bldP spid="78" grpId="0"/>
      <p:bldP spid="79" grpId="0" animBg="1"/>
      <p:bldP spid="80" grpId="0" animBg="1"/>
      <p:bldP spid="81" grpId="0" animBg="1"/>
      <p:bldP spid="83" grpId="0" animBg="1"/>
      <p:bldP spid="84" grpId="0" animBg="1"/>
      <p:bldP spid="85" grpId="0"/>
    </p:bldLst>
  </p:timing>
</p:sld>
</file>

<file path=ppt/theme/theme1.xml><?xml version="1.0" encoding="utf-8"?>
<a:theme xmlns:a="http://schemas.openxmlformats.org/drawingml/2006/main" name="Desdemona template">
  <a:themeElements>
    <a:clrScheme name="Custom 347">
      <a:dk1>
        <a:srgbClr val="454F5B"/>
      </a:dk1>
      <a:lt1>
        <a:srgbClr val="FFFFFF"/>
      </a:lt1>
      <a:dk2>
        <a:srgbClr val="89929B"/>
      </a:dk2>
      <a:lt2>
        <a:srgbClr val="EFF1F3"/>
      </a:lt2>
      <a:accent1>
        <a:srgbClr val="4ECDC4"/>
      </a:accent1>
      <a:accent2>
        <a:srgbClr val="C7F464"/>
      </a:accent2>
      <a:accent3>
        <a:srgbClr val="454F5B"/>
      </a:accent3>
      <a:accent4>
        <a:srgbClr val="738498"/>
      </a:accent4>
      <a:accent5>
        <a:srgbClr val="A6B5C7"/>
      </a:accent5>
      <a:accent6>
        <a:srgbClr val="D4DAE0"/>
      </a:accent6>
      <a:hlink>
        <a:srgbClr val="454F5B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4847</TotalTime>
  <Words>1782</Words>
  <Application>Microsoft Macintosh PowerPoint</Application>
  <PresentationFormat>On-screen Show (16:9)</PresentationFormat>
  <Paragraphs>387</Paragraphs>
  <Slides>29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Montserrat</vt:lpstr>
      <vt:lpstr>Times</vt:lpstr>
      <vt:lpstr>Arial</vt:lpstr>
      <vt:lpstr>Garamond</vt:lpstr>
      <vt:lpstr>Desdemona template</vt:lpstr>
      <vt:lpstr>Predicting film-director ratings</vt:lpstr>
      <vt:lpstr>Questions investigated</vt:lpstr>
      <vt:lpstr>Who?</vt:lpstr>
      <vt:lpstr>Source IMDB  (Internet Movie Database</vt:lpstr>
      <vt:lpstr>Target variable</vt:lpstr>
      <vt:lpstr>Target variable</vt:lpstr>
      <vt:lpstr>9,000</vt:lpstr>
      <vt:lpstr>Patterns in the data</vt:lpstr>
      <vt:lpstr>Patterns in the data</vt:lpstr>
      <vt:lpstr>To predict ratings:</vt:lpstr>
      <vt:lpstr>PowerPoint Presentation</vt:lpstr>
      <vt:lpstr>Linear regression models</vt:lpstr>
      <vt:lpstr>Linear regression models</vt:lpstr>
      <vt:lpstr>Linear regression models</vt:lpstr>
      <vt:lpstr>How Hitchcock’s ratings rise</vt:lpstr>
      <vt:lpstr>Linear regression models</vt:lpstr>
      <vt:lpstr>Linear regression models</vt:lpstr>
      <vt:lpstr>Opposite trends</vt:lpstr>
      <vt:lpstr>Linear regression models</vt:lpstr>
      <vt:lpstr>Caveat:  </vt:lpstr>
      <vt:lpstr>Linear regression models</vt:lpstr>
      <vt:lpstr>Linear regression models</vt:lpstr>
      <vt:lpstr>Further investigations</vt:lpstr>
      <vt:lpstr>Further investigations</vt:lpstr>
      <vt:lpstr>PowerPoint Presentation</vt:lpstr>
      <vt:lpstr>Further investigations</vt:lpstr>
      <vt:lpstr>Feature engineering</vt:lpstr>
      <vt:lpstr>Predicting film-director ratings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film-director ratings</dc:title>
  <cp:lastModifiedBy>Joshua Mailman</cp:lastModifiedBy>
  <cp:revision>226</cp:revision>
  <cp:lastPrinted>2021-01-26T17:44:27Z</cp:lastPrinted>
  <dcterms:modified xsi:type="dcterms:W3CDTF">2021-01-26T21:29:21Z</dcterms:modified>
</cp:coreProperties>
</file>